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0486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1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0486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0486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3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04863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04864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04864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0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0486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0F109-B58F-4B09-A3D4-385790D832C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458200" cy="6324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sz="2800" b="1" dirty="0" smtClean="0">
              <a:solidFill>
                <a:srgbClr val="00B05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3000" b="1" dirty="0" smtClean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3000" b="1" dirty="0" smtClean="0">
                <a:solidFill>
                  <a:srgbClr val="FF0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मुंशी लाल आर्य महाविद्यालय, कसबा, पूर्णियाँ। </a:t>
            </a:r>
            <a:endParaRPr lang="hi-IN" sz="3000" b="1" dirty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2600" b="1" dirty="0">
                <a:solidFill>
                  <a:srgbClr val="0070C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हिन्दी विभाग 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कबीर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की साखी)</a:t>
            </a:r>
            <a:endParaRPr lang="hi-IN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अप्रैल 2020</a:t>
            </a:r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)</a:t>
            </a:r>
          </a:p>
          <a:p>
            <a:endParaRPr lang="hi-IN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हरेन्द्र कुमार</a:t>
            </a:r>
            <a:endParaRPr lang="en-US" sz="20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असिस्टेंट प्रोफेसर 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हिंदी विभाग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   एम.एल. आर्य कॉलेज, कसबा, पूर्णियाँ।</a:t>
            </a:r>
          </a:p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ईमेल-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hkumarbhu@gmail.com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pic>
        <p:nvPicPr>
          <p:cNvPr id="2097152" name="Picture 8" descr="Purnea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7" y="376237"/>
            <a:ext cx="12366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7153" name="Picture 21" descr="Image result for naac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304800"/>
            <a:ext cx="1758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457200" y="723899"/>
            <a:ext cx="7848600" cy="5410200"/>
          </a:xfrm>
        </p:spPr>
        <p:txBody>
          <a:bodyPr>
            <a:normAutofit/>
          </a:bodyPr>
          <a:lstStyle/>
          <a:p>
            <a:r>
              <a:rPr lang="en-US" altLang="en-US" sz="2800" b="1" u="sng" dirty="0" err="1" smtClean="0">
                <a:solidFill>
                  <a:srgbClr val="FF0000"/>
                </a:solidFill>
              </a:rPr>
              <a:t>दिनांक</a:t>
            </a:r>
            <a:r>
              <a:rPr lang="en-US" altLang="en-US" sz="2800" b="1" u="sng" dirty="0" smtClean="0">
                <a:solidFill>
                  <a:srgbClr val="FF0000"/>
                </a:solidFill>
              </a:rPr>
              <a:t>- </a:t>
            </a:r>
            <a:r>
              <a:rPr lang="hi-IN" altLang="en-US" sz="2600" b="1" u="sng" dirty="0" smtClean="0">
                <a:solidFill>
                  <a:srgbClr val="FF0000"/>
                </a:solidFill>
              </a:rPr>
              <a:t>2</a:t>
            </a:r>
            <a:r>
              <a:rPr lang="en-US" altLang="en-US" sz="2600" b="1" u="sng" dirty="0" smtClean="0">
                <a:solidFill>
                  <a:srgbClr val="FF0000"/>
                </a:solidFill>
              </a:rPr>
              <a:t>4</a:t>
            </a:r>
            <a:r>
              <a:rPr lang="en-US" altLang="en-US" sz="2800" b="1" u="sng" dirty="0" smtClean="0">
                <a:solidFill>
                  <a:srgbClr val="FF0000"/>
                </a:solidFill>
              </a:rPr>
              <a:t>-04-2020</a:t>
            </a:r>
            <a:endParaRPr lang="zh-CN" altLang="en-US" dirty="0"/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मन मथुरा दिल द्वारिका</a:t>
            </a: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 काया काशी जान I</a:t>
            </a: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दस द्वारे का देहरा </a:t>
            </a: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तामे ज्योति पिछानी II</a:t>
            </a:r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686800" cy="6400800"/>
          </a:xfrm>
        </p:spPr>
        <p:txBody>
          <a:bodyPr>
            <a:noAutofit/>
          </a:bodyPr>
          <a:lstStyle/>
          <a:p>
            <a:pPr algn="just"/>
            <a:r>
              <a:rPr lang="hi-IN" sz="3000" b="1" dirty="0" smtClean="0">
                <a:solidFill>
                  <a:srgbClr val="FF0000"/>
                </a:solidFill>
              </a:rPr>
              <a:t>   कबीर कहते है कि </a:t>
            </a:r>
            <a:r>
              <a:rPr lang="hi-IN" sz="2800" b="1" dirty="0" smtClean="0">
                <a:solidFill>
                  <a:srgbClr val="FF0000"/>
                </a:solidFill>
              </a:rPr>
              <a:t>यह मन ही मथुरा है जहां क्रूर राजा कंस विराजते है..दिल ही द्वारिका है..जहां मुरली--मनोहर--गोपी--कृष्णजी विराजते है..मानव शरीर ही काशी है..जहां शिवजी की कृपा से मुक्ति मिलाती है...इस मानव--काया में दसवां--द्वार..यानी तीसरी आँख ही वह दहलीज है जहां हम अपनी जीवन--ज्योति को देख--पहचान--जान सकते है I</a:t>
            </a:r>
          </a:p>
          <a:p>
            <a:pPr algn="just"/>
            <a:r>
              <a:rPr lang="hi-IN" sz="2800" b="1" dirty="0" smtClean="0"/>
              <a:t>.</a:t>
            </a:r>
            <a:r>
              <a:rPr lang="hi-IN" sz="2800" b="1" dirty="0" smtClean="0">
                <a:solidFill>
                  <a:srgbClr val="FF0000"/>
                </a:solidFill>
              </a:rPr>
              <a:t>कहने का तात्पर्य यह है कि...यह मानव--तन बहुत कीमती है..जिसमे मन बेलगाम घोड़े की तरह है..ह्रदय बहुत कोमल है क्योकि वहा पर सत्य--नारायण--परमात्मा का निवास है..यह शरीर ही मुक्ति प्राप्त करने का साधन है ..और "आज्ञा--चक्र" (उपनयन) ही ज्योति--स्वरूप परमात्मा को देखने--पहचानने की दहलीज (दरवाजा) है..!</a:t>
            </a:r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</a:t>
            </a:r>
            <a:r>
              <a:rPr lang="en-US" sz="3500" b="1" dirty="0" smtClean="0">
                <a:solidFill>
                  <a:srgbClr val="FF0000"/>
                </a:solidFill>
              </a:rPr>
              <a:t>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1048590" name="Rectangle 4"/>
          <p:cNvSpPr/>
          <p:nvPr/>
        </p:nvSpPr>
        <p:spPr>
          <a:xfrm>
            <a:off x="2438400" y="762001"/>
            <a:ext cx="4572000" cy="3952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hi-IN" sz="3200" b="1" dirty="0" smtClean="0">
                <a:solidFill>
                  <a:srgbClr val="FF0000"/>
                </a:solidFill>
              </a:rPr>
              <a:t>कबीर माला काठ की , कहीं समझावे तोही I</a:t>
            </a:r>
            <a:br>
              <a:rPr lang="hi-IN" sz="3200" b="1" dirty="0" smtClean="0">
                <a:solidFill>
                  <a:srgbClr val="FF0000"/>
                </a:solidFill>
              </a:rPr>
            </a:br>
            <a:r>
              <a:rPr lang="hi-IN" sz="3200" b="1" dirty="0" smtClean="0">
                <a:solidFill>
                  <a:srgbClr val="FF0000"/>
                </a:solidFill>
              </a:rPr>
              <a:t>मन ना फिरावे आपना , कहा फिरावे मोहि II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 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1048592" name="Rectangle 2"/>
          <p:cNvSpPr/>
          <p:nvPr/>
        </p:nvSpPr>
        <p:spPr>
          <a:xfrm>
            <a:off x="1371600" y="228600"/>
            <a:ext cx="7010400" cy="3952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hi-IN" sz="3200" b="1" dirty="0" smtClean="0">
              <a:solidFill>
                <a:srgbClr val="FF0000"/>
              </a:solidFill>
            </a:endParaRPr>
          </a:p>
          <a:p>
            <a:endParaRPr lang="hi-IN" sz="3200" b="1" dirty="0" smtClean="0">
              <a:solidFill>
                <a:srgbClr val="FF0000"/>
              </a:solidFill>
            </a:endParaRPr>
          </a:p>
          <a:p>
            <a:endParaRPr lang="hi-IN" sz="3200" b="1" dirty="0" smtClean="0">
              <a:solidFill>
                <a:srgbClr val="FF0000"/>
              </a:solidFill>
            </a:endParaRPr>
          </a:p>
          <a:p>
            <a:r>
              <a:rPr lang="hi-IN" sz="3200" b="1" dirty="0" smtClean="0">
                <a:solidFill>
                  <a:srgbClr val="FF0000"/>
                </a:solidFill>
              </a:rPr>
              <a:t>कबीर कहते है कि  लकड़ी के मोतियों से बनी ये माला, तुम्हे किस चीज का ज्ञान दे सकती हैं?</a:t>
            </a:r>
            <a:br>
              <a:rPr lang="hi-IN" sz="3200" b="1" dirty="0" smtClean="0">
                <a:solidFill>
                  <a:srgbClr val="FF0000"/>
                </a:solidFill>
              </a:rPr>
            </a:br>
            <a:r>
              <a:rPr lang="hi-IN" sz="3200" b="1" dirty="0" smtClean="0">
                <a:solidFill>
                  <a:srgbClr val="FF0000"/>
                </a:solidFill>
              </a:rPr>
              <a:t>यदि तुम्हे अपने मन की गति पर ही नियंत्रण नहीं है, तो मोती की गति का नियंत्रण क्यों? अर्थात मोती नहीं मन पर नियंत्रण रखो.</a:t>
            </a:r>
            <a:endParaRPr lang="hi-IN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 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1048594" name="Rectangle 2"/>
          <p:cNvSpPr/>
          <p:nvPr/>
        </p:nvSpPr>
        <p:spPr>
          <a:xfrm>
            <a:off x="381000" y="228600"/>
            <a:ext cx="8305800" cy="3202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</a:t>
            </a: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  </a:t>
            </a:r>
            <a:r>
              <a:rPr lang="hi-IN" sz="4000" b="1" i="1" dirty="0" smtClean="0">
                <a:solidFill>
                  <a:srgbClr val="FF0000"/>
                </a:solidFill>
              </a:rPr>
              <a:t>धन्यवाद्</a:t>
            </a:r>
          </a:p>
          <a:p>
            <a:pPr algn="just"/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ADMIN</cp:lastModifiedBy>
  <cp:revision>1</cp:revision>
  <dcterms:created xsi:type="dcterms:W3CDTF">2020-04-14T20:39:00Z</dcterms:created>
  <dcterms:modified xsi:type="dcterms:W3CDTF">2020-04-24T10:41:06Z</dcterms:modified>
</cp:coreProperties>
</file>