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3FE04-26B5-0B4E-A32C-3B8E7069C54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B731D74-E330-DC4C-B1F6-82A07CE08F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2FBE923-3911-4A48-93C3-9887BA317843}"/>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5" name="Footer Placeholder 4">
            <a:extLst>
              <a:ext uri="{FF2B5EF4-FFF2-40B4-BE49-F238E27FC236}">
                <a16:creationId xmlns:a16="http://schemas.microsoft.com/office/drawing/2014/main" id="{DE0B90EC-2740-7540-BF28-24F2450766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42E38-AB0D-D142-A53E-BED09E3577B8}"/>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3700116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BBB89-6E5E-5A43-B826-4D43CE0AC999}"/>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1631FF5-D5CE-9941-8D8A-C2B8FC4B385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3DB52C-EC99-4741-B881-58D55796FD9D}"/>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5" name="Footer Placeholder 4">
            <a:extLst>
              <a:ext uri="{FF2B5EF4-FFF2-40B4-BE49-F238E27FC236}">
                <a16:creationId xmlns:a16="http://schemas.microsoft.com/office/drawing/2014/main" id="{E52A724C-C6DF-FC4F-8E6A-E85AE6CEAE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2D44A3-4D02-8B4B-91E7-398D120F71F0}"/>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1591409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FCC00A-07A5-1F49-933E-B529786C35F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44FCC28-72E9-244E-9D19-23608EEF923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7494000-094D-2B4A-9FC7-D6DE5E7F36F0}"/>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5" name="Footer Placeholder 4">
            <a:extLst>
              <a:ext uri="{FF2B5EF4-FFF2-40B4-BE49-F238E27FC236}">
                <a16:creationId xmlns:a16="http://schemas.microsoft.com/office/drawing/2014/main" id="{B1330FB1-7A21-D44A-AB16-128BF1DDD8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E9F372-9EEE-BE44-B91B-5DF3BA628D9D}"/>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777336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4D7CE-1631-EF4B-8625-98E5FBBD42E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32E780A-11F8-4F4C-A9A2-DCD6E3BC22E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E5C2C30-F3DD-F044-9E65-271BD86C07F2}"/>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5" name="Footer Placeholder 4">
            <a:extLst>
              <a:ext uri="{FF2B5EF4-FFF2-40B4-BE49-F238E27FC236}">
                <a16:creationId xmlns:a16="http://schemas.microsoft.com/office/drawing/2014/main" id="{843793D8-EC00-8C47-8CC2-902D9C84F1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402C85-BFAF-D345-B445-EFF06A9BEC7B}"/>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3003324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F3372-FF18-964A-9D98-070A7967A41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9FAB585-8BFA-B74C-BEAC-830866248D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0CC0E8B-AA9E-2741-9B06-C6B00F9EABB2}"/>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5" name="Footer Placeholder 4">
            <a:extLst>
              <a:ext uri="{FF2B5EF4-FFF2-40B4-BE49-F238E27FC236}">
                <a16:creationId xmlns:a16="http://schemas.microsoft.com/office/drawing/2014/main" id="{B6EEA68B-359E-334F-957B-C8B8F50D7A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1B1372-1690-B54A-B361-44A2B837A972}"/>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4122818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8D08E-E27A-2F46-AC9B-EBBAE046BD7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5FE5852-3E62-374F-8899-EDA63654024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59ACE29-E776-3140-B9E4-4A6275E24E6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7F5802B-F4D0-794C-832F-E52B6377BA48}"/>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6" name="Footer Placeholder 5">
            <a:extLst>
              <a:ext uri="{FF2B5EF4-FFF2-40B4-BE49-F238E27FC236}">
                <a16:creationId xmlns:a16="http://schemas.microsoft.com/office/drawing/2014/main" id="{316E6518-8804-E54E-85D4-24295F5EFD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E8E981-3853-5245-AD41-A8E28726C88D}"/>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549239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4A4EE-4AAD-A04D-BFDC-8239F9E2AD8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57E82BB-6DF8-2C41-A226-6647214CB0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56E66DC-13CC-CB49-8E06-AA123F58FC0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80C5EB2-4AE9-1D44-BAB3-839F21BCC6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EDBC708-D5DA-304A-93DB-6D01BC749F7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E3DDB4A-D31F-924F-B6FF-AECF57C8E0E6}"/>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8" name="Footer Placeholder 7">
            <a:extLst>
              <a:ext uri="{FF2B5EF4-FFF2-40B4-BE49-F238E27FC236}">
                <a16:creationId xmlns:a16="http://schemas.microsoft.com/office/drawing/2014/main" id="{5EF58271-EBB7-BB40-8EF1-DF7DF53CDB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3ACA18-46A5-8640-A02D-D1DB32DE68B5}"/>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316868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EE84-A50C-324D-B707-C5E215064A8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CC7BADB-C441-3D4E-BA41-CE59F74320BF}"/>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4" name="Footer Placeholder 3">
            <a:extLst>
              <a:ext uri="{FF2B5EF4-FFF2-40B4-BE49-F238E27FC236}">
                <a16:creationId xmlns:a16="http://schemas.microsoft.com/office/drawing/2014/main" id="{52C467FF-0142-684F-B4C6-67BE5BEF01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7B1459-A05D-D240-93B9-361364F77BF4}"/>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107793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90E51A-2DE1-CE47-A655-97E59EFD3019}"/>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3" name="Footer Placeholder 2">
            <a:extLst>
              <a:ext uri="{FF2B5EF4-FFF2-40B4-BE49-F238E27FC236}">
                <a16:creationId xmlns:a16="http://schemas.microsoft.com/office/drawing/2014/main" id="{179B2DA2-556E-9044-84BC-4BDE33C2B2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313E6-FE48-FE4D-9E23-4EEC61291506}"/>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662818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BAE4E-6EFC-944D-9136-0BA60F82908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7030A201-3DCF-0B49-96EF-98B6824A00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554E3D3-1D22-014A-A74A-18990B8797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D3A2BB0-2CD3-0746-9A1F-83250315C02F}"/>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6" name="Footer Placeholder 5">
            <a:extLst>
              <a:ext uri="{FF2B5EF4-FFF2-40B4-BE49-F238E27FC236}">
                <a16:creationId xmlns:a16="http://schemas.microsoft.com/office/drawing/2014/main" id="{1893BE21-3EAD-514E-A81A-1589ED6B40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285135-67BD-BA45-A49F-1B96C4D17060}"/>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118902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1E10F-4513-3744-9011-161D8635522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DA0AC9C-6ACB-8E45-8226-8B619CAE2E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76E3A3-CAF0-6942-A60F-4629587FEF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6CA04A6-39B7-3244-95F4-6D628318FA8E}"/>
              </a:ext>
            </a:extLst>
          </p:cNvPr>
          <p:cNvSpPr>
            <a:spLocks noGrp="1"/>
          </p:cNvSpPr>
          <p:nvPr>
            <p:ph type="dt" sz="half" idx="10"/>
          </p:nvPr>
        </p:nvSpPr>
        <p:spPr/>
        <p:txBody>
          <a:bodyPr/>
          <a:lstStyle/>
          <a:p>
            <a:fld id="{FE5B05D2-8C40-F545-8572-2AC0E4381674}" type="datetimeFigureOut">
              <a:rPr lang="en-US" smtClean="0"/>
              <a:t>4/16/2020</a:t>
            </a:fld>
            <a:endParaRPr lang="en-US"/>
          </a:p>
        </p:txBody>
      </p:sp>
      <p:sp>
        <p:nvSpPr>
          <p:cNvPr id="6" name="Footer Placeholder 5">
            <a:extLst>
              <a:ext uri="{FF2B5EF4-FFF2-40B4-BE49-F238E27FC236}">
                <a16:creationId xmlns:a16="http://schemas.microsoft.com/office/drawing/2014/main" id="{D6E1A791-4715-1249-A2B4-0FAECCB383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7A90BF-59E5-6D4C-BF84-07101B44B6D1}"/>
              </a:ext>
            </a:extLst>
          </p:cNvPr>
          <p:cNvSpPr>
            <a:spLocks noGrp="1"/>
          </p:cNvSpPr>
          <p:nvPr>
            <p:ph type="sldNum" sz="quarter" idx="12"/>
          </p:nvPr>
        </p:nvSpPr>
        <p:spPr/>
        <p:txBody>
          <a:bodyPr/>
          <a:lstStyle/>
          <a:p>
            <a:fld id="{39887035-A8FB-8B4E-B955-50D83EFC5B4D}" type="slidenum">
              <a:rPr lang="en-US" smtClean="0"/>
              <a:t>‹#›</a:t>
            </a:fld>
            <a:endParaRPr lang="en-US"/>
          </a:p>
        </p:txBody>
      </p:sp>
    </p:spTree>
    <p:extLst>
      <p:ext uri="{BB962C8B-B14F-4D97-AF65-F5344CB8AC3E}">
        <p14:creationId xmlns:p14="http://schemas.microsoft.com/office/powerpoint/2010/main" val="3167859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EE338F-7BC3-0B49-B659-08BD18EB26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21412FD-D20C-2240-B82A-79C9A05171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62C7CB7-61CF-AE4E-AB78-08FF9602BE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5B05D2-8C40-F545-8572-2AC0E4381674}" type="datetimeFigureOut">
              <a:rPr lang="en-US" smtClean="0"/>
              <a:t>4/16/2020</a:t>
            </a:fld>
            <a:endParaRPr lang="en-US"/>
          </a:p>
        </p:txBody>
      </p:sp>
      <p:sp>
        <p:nvSpPr>
          <p:cNvPr id="5" name="Footer Placeholder 4">
            <a:extLst>
              <a:ext uri="{FF2B5EF4-FFF2-40B4-BE49-F238E27FC236}">
                <a16:creationId xmlns:a16="http://schemas.microsoft.com/office/drawing/2014/main" id="{646BA771-9AFD-1142-B50B-197FB65391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1E2995-E8D0-D84A-9201-533627D801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87035-A8FB-8B4E-B955-50D83EFC5B4D}" type="slidenum">
              <a:rPr lang="en-US" smtClean="0"/>
              <a:t>‹#›</a:t>
            </a:fld>
            <a:endParaRPr lang="en-US"/>
          </a:p>
        </p:txBody>
      </p:sp>
    </p:spTree>
    <p:extLst>
      <p:ext uri="{BB962C8B-B14F-4D97-AF65-F5344CB8AC3E}">
        <p14:creationId xmlns:p14="http://schemas.microsoft.com/office/powerpoint/2010/main" val="4076085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DCC37-18B9-8848-955D-9AD5F2AB5A6C}"/>
              </a:ext>
            </a:extLst>
          </p:cNvPr>
          <p:cNvSpPr>
            <a:spLocks noGrp="1"/>
          </p:cNvSpPr>
          <p:nvPr>
            <p:ph type="ctrTitle"/>
          </p:nvPr>
        </p:nvSpPr>
        <p:spPr/>
        <p:txBody>
          <a:bodyPr/>
          <a:lstStyle/>
          <a:p>
            <a:r>
              <a:rPr lang="en-GB"/>
              <a:t>हरित क्रांति या नयी कृषि नीति </a:t>
            </a:r>
            <a:endParaRPr lang="en-US"/>
          </a:p>
        </p:txBody>
      </p:sp>
      <p:sp>
        <p:nvSpPr>
          <p:cNvPr id="3" name="Subtitle 2">
            <a:extLst>
              <a:ext uri="{FF2B5EF4-FFF2-40B4-BE49-F238E27FC236}">
                <a16:creationId xmlns:a16="http://schemas.microsoft.com/office/drawing/2014/main" id="{5F5DDA9F-CAB5-8646-BB4A-63294185B9E3}"/>
              </a:ext>
            </a:extLst>
          </p:cNvPr>
          <p:cNvSpPr>
            <a:spLocks noGrp="1"/>
          </p:cNvSpPr>
          <p:nvPr>
            <p:ph type="subTitle" idx="1"/>
          </p:nvPr>
        </p:nvSpPr>
        <p:spPr>
          <a:xfrm>
            <a:off x="2697963" y="3515991"/>
            <a:ext cx="7872369" cy="3342009"/>
          </a:xfrm>
        </p:spPr>
        <p:txBody>
          <a:bodyPr/>
          <a:lstStyle/>
          <a:p>
            <a:r>
              <a:rPr lang="en-GB"/>
              <a:t>देश में बढती जनसंख्या के लिए खाद्यान्न की आपूर्ति एवं उद्योगों के लिए कच्चे माल के  प्रबंध के लिए कृषि उत्पादन में वृद्धि करना आवश्यक हो गया ।फलस्वरूप कृषि के क्षेत्र में संस्थागत तथा तकनीकी परिवर्तनों पर विशेष जोर दिया गया ।इसी का  परिणाम है कि कृषि के क्षेत्र में क्रांति परिवर्तन हुआ ।जिसे हरित क्रांति का नाम दिया गया ।</a:t>
            </a:r>
            <a:endParaRPr lang="en-US"/>
          </a:p>
        </p:txBody>
      </p:sp>
    </p:spTree>
    <p:extLst>
      <p:ext uri="{BB962C8B-B14F-4D97-AF65-F5344CB8AC3E}">
        <p14:creationId xmlns:p14="http://schemas.microsoft.com/office/powerpoint/2010/main" val="119603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41A49-C01B-8248-B964-026D827494A5}"/>
              </a:ext>
            </a:extLst>
          </p:cNvPr>
          <p:cNvSpPr>
            <a:spLocks noGrp="1"/>
          </p:cNvSpPr>
          <p:nvPr>
            <p:ph type="title"/>
          </p:nvPr>
        </p:nvSpPr>
        <p:spPr/>
        <p:txBody>
          <a:bodyPr/>
          <a:lstStyle/>
          <a:p>
            <a:r>
              <a:rPr lang="en-GB"/>
              <a:t>   हरित क्रांति का अर्थ ( Meaning of Green Revolution)</a:t>
            </a:r>
            <a:endParaRPr lang="en-US"/>
          </a:p>
        </p:txBody>
      </p:sp>
      <p:sp>
        <p:nvSpPr>
          <p:cNvPr id="3" name="Content Placeholder 2">
            <a:extLst>
              <a:ext uri="{FF2B5EF4-FFF2-40B4-BE49-F238E27FC236}">
                <a16:creationId xmlns:a16="http://schemas.microsoft.com/office/drawing/2014/main" id="{D36E56C0-B843-F649-B1B4-1A9AFFB49BB7}"/>
              </a:ext>
            </a:extLst>
          </p:cNvPr>
          <p:cNvSpPr>
            <a:spLocks noGrp="1"/>
          </p:cNvSpPr>
          <p:nvPr>
            <p:ph idx="1"/>
          </p:nvPr>
        </p:nvSpPr>
        <p:spPr/>
        <p:txBody>
          <a:bodyPr/>
          <a:lstStyle/>
          <a:p>
            <a:pPr marL="0" indent="0">
              <a:buNone/>
            </a:pPr>
            <a:r>
              <a:rPr lang="en-GB"/>
              <a:t>किसी भी क्षेत्र में जब अप्रत्याशित एवं महान् परिवर्तन होता है तो उसे क्रांति कहा जाता है ।भारत में 1968-69से1973-74 में कृषि क्षेत्र में ऐसी ही अप्रत्याशित बृधि हुई जिसे हरित क्रांति का नाम दिया गया ।1965-66 में देश का खाद्यान्न उत्पादन 723 लाख टन था जो बढ कर 1968-69 में 980लाख टन तथा 1973-74 में बढ कर  1046 लाख टन हो गया ।यह रफ्तार 2001-02 तक रहा ।2001-02 में उत्पादन 2120 लाख टन हो गया । इस लिए इस अवधि को कृषि के क्षेत्र में हरित क्रांति के नाम से जाना जाता है </a:t>
            </a:r>
            <a:endParaRPr lang="en-US"/>
          </a:p>
        </p:txBody>
      </p:sp>
    </p:spTree>
    <p:extLst>
      <p:ext uri="{BB962C8B-B14F-4D97-AF65-F5344CB8AC3E}">
        <p14:creationId xmlns:p14="http://schemas.microsoft.com/office/powerpoint/2010/main" val="1182309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46079-80BB-3342-95F7-25CE082BA3BC}"/>
              </a:ext>
            </a:extLst>
          </p:cNvPr>
          <p:cNvSpPr>
            <a:spLocks noGrp="1"/>
          </p:cNvSpPr>
          <p:nvPr>
            <p:ph type="title"/>
          </p:nvPr>
        </p:nvSpPr>
        <p:spPr/>
        <p:txBody>
          <a:bodyPr/>
          <a:lstStyle/>
          <a:p>
            <a:r>
              <a:rPr lang="en-GB"/>
              <a:t>हरित क्रांति के कारण </a:t>
            </a:r>
            <a:endParaRPr lang="en-US"/>
          </a:p>
        </p:txBody>
      </p:sp>
      <p:sp>
        <p:nvSpPr>
          <p:cNvPr id="3" name="Content Placeholder 2">
            <a:extLst>
              <a:ext uri="{FF2B5EF4-FFF2-40B4-BE49-F238E27FC236}">
                <a16:creationId xmlns:a16="http://schemas.microsoft.com/office/drawing/2014/main" id="{BA8BF70A-ADD5-DE4F-8136-05172E45A999}"/>
              </a:ext>
            </a:extLst>
          </p:cNvPr>
          <p:cNvSpPr>
            <a:spLocks noGrp="1"/>
          </p:cNvSpPr>
          <p:nvPr>
            <p:ph idx="1"/>
          </p:nvPr>
        </p:nvSpPr>
        <p:spPr/>
        <p:txBody>
          <a:bodyPr>
            <a:normAutofit lnSpcReduction="10000"/>
          </a:bodyPr>
          <a:lstStyle/>
          <a:p>
            <a:r>
              <a:rPr lang="en-GB"/>
              <a:t>उत्तम किस्म के बीजों का प्रयोग ।</a:t>
            </a:r>
          </a:p>
          <a:p>
            <a:r>
              <a:rPr lang="en-GB"/>
              <a:t>उत्तम किस्म के रसायनिक खाद का प्रयोग </a:t>
            </a:r>
          </a:p>
          <a:p>
            <a:r>
              <a:rPr lang="en-GB"/>
              <a:t>कीटनाशक दवाइयों का प्रयोग </a:t>
            </a:r>
          </a:p>
          <a:p>
            <a:r>
              <a:rPr lang="en-GB"/>
              <a:t>उत्तम सिंचाई का प्रबंध </a:t>
            </a:r>
          </a:p>
          <a:p>
            <a:r>
              <a:rPr lang="en-GB"/>
              <a:t>कृषि का यंत्रीकरण </a:t>
            </a:r>
          </a:p>
          <a:p>
            <a:r>
              <a:rPr lang="en-GB"/>
              <a:t>बहुफसली कार्यक्रम </a:t>
            </a:r>
          </a:p>
          <a:p>
            <a:r>
              <a:rPr lang="en-GB"/>
              <a:t>उचित मूल्य का मिलना </a:t>
            </a:r>
          </a:p>
          <a:p>
            <a:r>
              <a:rPr lang="en-GB"/>
              <a:t>कृषि ऋण का उत्तम प्रबंध </a:t>
            </a:r>
          </a:p>
          <a:p>
            <a:r>
              <a:rPr lang="en-GB"/>
              <a:t>इत्यादि ।</a:t>
            </a:r>
            <a:endParaRPr lang="en-US"/>
          </a:p>
        </p:txBody>
      </p:sp>
    </p:spTree>
    <p:extLst>
      <p:ext uri="{BB962C8B-B14F-4D97-AF65-F5344CB8AC3E}">
        <p14:creationId xmlns:p14="http://schemas.microsoft.com/office/powerpoint/2010/main" val="996670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A5F29-0AC1-B64A-A53C-D924F714C55E}"/>
              </a:ext>
            </a:extLst>
          </p:cNvPr>
          <p:cNvSpPr>
            <a:spLocks noGrp="1"/>
          </p:cNvSpPr>
          <p:nvPr>
            <p:ph type="title"/>
          </p:nvPr>
        </p:nvSpPr>
        <p:spPr>
          <a:xfrm rot="21038819">
            <a:off x="428851" y="-4241943"/>
            <a:ext cx="8954599" cy="13515654"/>
          </a:xfrm>
        </p:spPr>
        <p:txBody>
          <a:bodyPr/>
          <a:lstStyle/>
          <a:p>
            <a:r>
              <a:rPr lang="en-GB"/>
              <a:t>     उपलब्धियां (Achievement of Green Revolution)</a:t>
            </a:r>
            <a:endParaRPr lang="en-US"/>
          </a:p>
        </p:txBody>
      </p:sp>
      <p:sp>
        <p:nvSpPr>
          <p:cNvPr id="3" name="Content Placeholder 2">
            <a:extLst>
              <a:ext uri="{FF2B5EF4-FFF2-40B4-BE49-F238E27FC236}">
                <a16:creationId xmlns:a16="http://schemas.microsoft.com/office/drawing/2014/main" id="{1ED6382D-E33E-1C48-8789-ACACFE09F92A}"/>
              </a:ext>
            </a:extLst>
          </p:cNvPr>
          <p:cNvSpPr>
            <a:spLocks noGrp="1"/>
          </p:cNvSpPr>
          <p:nvPr>
            <p:ph idx="1"/>
          </p:nvPr>
        </p:nvSpPr>
        <p:spPr>
          <a:xfrm flipH="1">
            <a:off x="1556890" y="5240263"/>
            <a:ext cx="7525634" cy="8289568"/>
          </a:xfrm>
        </p:spPr>
        <p:txBody>
          <a:bodyPr/>
          <a:lstStyle/>
          <a:p>
            <a:r>
              <a:rPr lang="en-GB"/>
              <a:t>हरित क्रांति के अवधि में हंलाकि सभी प्रकार के फसलों के उत्पादन में वृद्धि हुई लेकिन बिशेष कर चावल और गेहूं के उत्पादन में काफी बृधि हुई ।चावल 1960-61में 345.7लाख टन 1969-70में 404.3 लाख टन तथा 1990-91 में बढ कर 743लाख टन हो गया । 2001-02 में बढ कर 831 लाख टन हो गया ।इसी प्रकार गेहूं के उत्पादन में भी काफी बृधि हुई ।1960-61में 109.0लाख टन था जो बढ कर 1990-91 में बढ कर 551लाख टन तथा 2001-02में बढ कर 718लाख टन हो गया ।हलाकि ज्वार,तथा बाजरे के उत्पादन में भी बृधि हुई लेकिन चावल तथा गेहूं के तुलना में कम बृधि हुई । चावल तथा गेहूं के उत्पादन में भी बृधि देश के सभी राज्यों में नहीं हुई ।खास कर पंजाब हरियाणा तथा गुजरात में ही काफी बृधि हुई ।इसी लिए इस कृषि क्रांति को सम्पूर्ण कृषि क्रांति नहीं कहा गया ।आलोचक इसी को आधार बनाकर आलोचना भी किए हैं ।</a:t>
            </a:r>
            <a:endParaRPr lang="en-US"/>
          </a:p>
        </p:txBody>
      </p:sp>
    </p:spTree>
    <p:extLst>
      <p:ext uri="{BB962C8B-B14F-4D97-AF65-F5344CB8AC3E}">
        <p14:creationId xmlns:p14="http://schemas.microsoft.com/office/powerpoint/2010/main" val="2170793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01E59-424B-1643-9823-84FC3D663ABD}"/>
              </a:ext>
            </a:extLst>
          </p:cNvPr>
          <p:cNvSpPr>
            <a:spLocks noGrp="1"/>
          </p:cNvSpPr>
          <p:nvPr>
            <p:ph type="title"/>
          </p:nvPr>
        </p:nvSpPr>
        <p:spPr/>
        <p:txBody>
          <a:bodyPr/>
          <a:lstStyle/>
          <a:p>
            <a:r>
              <a:rPr lang="en-GB"/>
              <a:t>   आलोचना </a:t>
            </a:r>
            <a:endParaRPr lang="en-US"/>
          </a:p>
        </p:txBody>
      </p:sp>
      <p:sp>
        <p:nvSpPr>
          <p:cNvPr id="3" name="Content Placeholder 2">
            <a:extLst>
              <a:ext uri="{FF2B5EF4-FFF2-40B4-BE49-F238E27FC236}">
                <a16:creationId xmlns:a16="http://schemas.microsoft.com/office/drawing/2014/main" id="{D048A0AC-59E4-C849-A307-16B50F4F190B}"/>
              </a:ext>
            </a:extLst>
          </p:cNvPr>
          <p:cNvSpPr>
            <a:spLocks noGrp="1"/>
          </p:cNvSpPr>
          <p:nvPr>
            <p:ph idx="1"/>
          </p:nvPr>
        </p:nvSpPr>
        <p:spPr/>
        <p:txBody>
          <a:bodyPr/>
          <a:lstStyle/>
          <a:p>
            <a:r>
              <a:rPr lang="en-GB"/>
              <a:t>1965-66से 2001-02तक कृषि के कुछ क्षेत्र में क्रांति कारी परिवर्तन हुआ । लेकिन यह परिवर्तन अधिक समय तक नहीं रह पाया ।इसी आधार पर कृषि क्रांति का आलोचना भी किए गए ।आलोचना के आधार निम्न लिखित है </a:t>
            </a:r>
          </a:p>
          <a:p>
            <a:r>
              <a:rPr lang="en-GB"/>
              <a:t>1  अस्थायी एवं अपूर्ण  क्रांति </a:t>
            </a:r>
          </a:p>
          <a:p>
            <a:r>
              <a:rPr lang="en-GB"/>
              <a:t>2 कुछ फसलों तक हीं सीमित रहा </a:t>
            </a:r>
          </a:p>
          <a:p>
            <a:r>
              <a:rPr lang="en-GB"/>
              <a:t>3 कुछ राज्यों तक हीं सीमित रहा </a:t>
            </a:r>
          </a:p>
          <a:p>
            <a:r>
              <a:rPr lang="en-GB"/>
              <a:t>आर्थिक विषमता में वृद्धि </a:t>
            </a:r>
          </a:p>
          <a:p>
            <a:r>
              <a:rPr lang="en-GB"/>
              <a:t>क्षेत्रीय आर्थिक असंतुलन  में वृद्धि </a:t>
            </a:r>
          </a:p>
          <a:p>
            <a:r>
              <a:rPr lang="en-GB"/>
              <a:t>संस्थानात्क सुधारों की अवहेलना, इत्यादि ।</a:t>
            </a:r>
            <a:endParaRPr lang="en-US"/>
          </a:p>
        </p:txBody>
      </p:sp>
    </p:spTree>
    <p:extLst>
      <p:ext uri="{BB962C8B-B14F-4D97-AF65-F5344CB8AC3E}">
        <p14:creationId xmlns:p14="http://schemas.microsoft.com/office/powerpoint/2010/main" val="4117455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CE9B-5702-EA42-A0E9-8687400981AC}"/>
              </a:ext>
            </a:extLst>
          </p:cNvPr>
          <p:cNvSpPr>
            <a:spLocks noGrp="1"/>
          </p:cNvSpPr>
          <p:nvPr>
            <p:ph type="title"/>
          </p:nvPr>
        </p:nvSpPr>
        <p:spPr/>
        <p:txBody>
          <a:bodyPr/>
          <a:lstStyle/>
          <a:p>
            <a:r>
              <a:rPr lang="en-GB"/>
              <a:t>   निष्कर्ष </a:t>
            </a:r>
            <a:endParaRPr lang="en-US"/>
          </a:p>
        </p:txBody>
      </p:sp>
      <p:sp>
        <p:nvSpPr>
          <p:cNvPr id="3" name="Content Placeholder 2">
            <a:extLst>
              <a:ext uri="{FF2B5EF4-FFF2-40B4-BE49-F238E27FC236}">
                <a16:creationId xmlns:a16="http://schemas.microsoft.com/office/drawing/2014/main" id="{15FE29D5-4198-AE40-8806-0A59067DABCC}"/>
              </a:ext>
            </a:extLst>
          </p:cNvPr>
          <p:cNvSpPr>
            <a:spLocks noGrp="1"/>
          </p:cNvSpPr>
          <p:nvPr>
            <p:ph idx="1"/>
          </p:nvPr>
        </p:nvSpPr>
        <p:spPr/>
        <p:txBody>
          <a:bodyPr/>
          <a:lstStyle/>
          <a:p>
            <a:r>
              <a:rPr lang="en-GB"/>
              <a:t>कोई भी चीज कितना भी अच्छा क्यों न हो कुछ न कुछ कमी रह हीं जाती है । इन कमियों के बावजूद भी कृषि के क्षेत्र में जो परिवर्तन हुआ, वह देश के लिए काफी महत्वपूर्ण रहा ।इसप्रकार हम कह सकते हैं कि कृषि के क्षेत्र में हरित क्रांति आयी ।</a:t>
            </a:r>
            <a:endParaRPr lang="en-US"/>
          </a:p>
        </p:txBody>
      </p:sp>
    </p:spTree>
    <p:extLst>
      <p:ext uri="{BB962C8B-B14F-4D97-AF65-F5344CB8AC3E}">
        <p14:creationId xmlns:p14="http://schemas.microsoft.com/office/powerpoint/2010/main" val="3650390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हरित क्रांति या नयी कृषि नीति </vt:lpstr>
      <vt:lpstr>   हरित क्रांति का अर्थ ( Meaning of Green Revolution)</vt:lpstr>
      <vt:lpstr>हरित क्रांति के कारण </vt:lpstr>
      <vt:lpstr>     उपलब्धियां (Achievement of Green Revolution)</vt:lpstr>
      <vt:lpstr>   आलोचना </vt:lpstr>
      <vt:lpstr>   निष्कर्ष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हरित क्रांति या नयी कृषि नीति </dc:title>
  <dc:creator>Unknown User</dc:creator>
  <cp:lastModifiedBy>Unknown User</cp:lastModifiedBy>
  <cp:revision>3</cp:revision>
  <dcterms:created xsi:type="dcterms:W3CDTF">2020-04-15T11:30:28Z</dcterms:created>
  <dcterms:modified xsi:type="dcterms:W3CDTF">2020-04-16T03:12:47Z</dcterms:modified>
</cp:coreProperties>
</file>