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 id="271" r:id="rId17"/>
    <p:sldId id="272" r:id="rId18"/>
    <p:sldId id="273" r:id="rId19"/>
    <p:sldId id="274" r:id="rId20"/>
    <p:sldId id="275" r:id="rId21"/>
    <p:sldId id="276" r:id="rId22"/>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3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3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3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3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3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4"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585"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a:t>Click to edit Master title style</a:t>
            </a:r>
          </a:p>
        </p:txBody>
      </p:sp>
      <p:sp>
        <p:nvSpPr>
          <p:cNvPr id="1048628"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1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62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4" name="Title 1"/>
          <p:cNvSpPr>
            <a:spLocks noGrp="1"/>
          </p:cNvSpPr>
          <p:nvPr>
            <p:ph type="title"/>
          </p:nvPr>
        </p:nvSpPr>
        <p:spPr/>
        <p:txBody>
          <a:bodyPr/>
          <a:lstStyle/>
          <a:p>
            <a:r>
              <a:rPr lang="en-US"/>
              <a:t>Click to edit Master title style</a:t>
            </a:r>
          </a:p>
        </p:txBody>
      </p:sp>
      <p:sp>
        <p:nvSpPr>
          <p:cNvPr id="104862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a:t>Click to edit Master title style</a:t>
            </a:r>
          </a:p>
        </p:txBody>
      </p:sp>
      <p:sp>
        <p:nvSpPr>
          <p:cNvPr id="1048618"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1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0"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2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a:t>Click to edit Master title style</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09"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61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1"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4"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615"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048616"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en-US"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4/3/2020</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Crystal" TargetMode="External"/><Relationship Id="rId7" Type="http://schemas.openxmlformats.org/officeDocument/2006/relationships/hyperlink" Target="http://en.wikipedia.org/wiki/Microstate_(statistical_mechanics" TargetMode="External"/><Relationship Id="rId2" Type="http://schemas.openxmlformats.org/officeDocument/2006/relationships/hyperlink" Target="http://en.wikipedia.org/wiki/Entropy" TargetMode="External"/><Relationship Id="rId1" Type="http://schemas.openxmlformats.org/officeDocument/2006/relationships/slideLayout" Target="../slideLayouts/slideLayout2.xml"/><Relationship Id="rId6" Type="http://schemas.openxmlformats.org/officeDocument/2006/relationships/hyperlink" Target="http://en.wikipedia.org/wiki/Energy" TargetMode="External"/><Relationship Id="rId5" Type="http://schemas.openxmlformats.org/officeDocument/2006/relationships/hyperlink" Target="http://en.wikipedia.org/wiki/Kelvin" TargetMode="External"/><Relationship Id="rId4" Type="http://schemas.openxmlformats.org/officeDocument/2006/relationships/hyperlink" Target="http://en.wikipedia.org/wiki/Absolute_zero"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en.wikipedia.org/wiki/Glas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1" name="Title 1048580"/>
          <p:cNvSpPr>
            <a:spLocks noGrp="1"/>
          </p:cNvSpPr>
          <p:nvPr>
            <p:ph type="ctrTitle"/>
          </p:nvPr>
        </p:nvSpPr>
        <p:spPr>
          <a:xfrm>
            <a:off x="685800" y="2130425"/>
            <a:ext cx="7772400" cy="1470025"/>
          </a:xfrm>
          <a:prstGeom prst="rect">
            <a:avLst/>
          </a:prstGeom>
          <a:noFill/>
          <a:ln>
            <a:noFill/>
          </a:ln>
        </p:spPr>
        <p:txBody>
          <a:bodyPr vert="horz" lIns="91440" tIns="45720" rIns="91440" bIns="45720" anchor="ctr"/>
          <a:lstStyle>
            <a:lvl1pPr algn="ctr">
              <a:defRPr sz="4400"/>
            </a:lvl1pPr>
          </a:lstStyle>
          <a:p>
            <a:pPr lvl="0" eaLnBrk="1" latinLnBrk="1" hangingPunct="1"/>
            <a:r>
              <a:rPr lang="en-US" altLang="en-US" sz="9600" b="1">
                <a:solidFill>
                  <a:srgbClr val="FF0000"/>
                </a:solidFill>
              </a:rPr>
              <a:t>PHYSICS</a:t>
            </a:r>
          </a:p>
        </p:txBody>
      </p:sp>
      <p:sp>
        <p:nvSpPr>
          <p:cNvPr id="1048582" name="Subtitle 1048581"/>
          <p:cNvSpPr>
            <a:spLocks noGrp="1"/>
          </p:cNvSpPr>
          <p:nvPr>
            <p:ph type="subTitle" idx="1"/>
          </p:nvPr>
        </p:nvSpPr>
        <p:spPr>
          <a:xfrm>
            <a:off x="1371600" y="3886200"/>
            <a:ext cx="6400800" cy="1752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r>
              <a:rPr lang="en-US" altLang="en-US">
                <a:solidFill>
                  <a:srgbClr val="898989"/>
                </a:solidFill>
              </a:rPr>
              <a:t>B.Sc Part I</a:t>
            </a:r>
          </a:p>
        </p:txBody>
      </p:sp>
      <p:sp>
        <p:nvSpPr>
          <p:cNvPr id="1048583" name="TextBox 1048582"/>
          <p:cNvSpPr txBox="1"/>
          <p:nvPr/>
        </p:nvSpPr>
        <p:spPr>
          <a:xfrm>
            <a:off x="3348037" y="4648200"/>
            <a:ext cx="2633980" cy="11582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latin typeface="Calibri" pitchFamily="34" charset="0"/>
              </a:rPr>
              <a:t>Dr. Rajesh Kumar Neogy</a:t>
            </a:r>
          </a:p>
          <a:p>
            <a:pPr lvl="0" eaLnBrk="1" latinLnBrk="1" hangingPunct="1"/>
            <a:r>
              <a:rPr lang="en-US" altLang="en-US" b="1">
                <a:latin typeface="Calibri" pitchFamily="34" charset="0"/>
              </a:rPr>
              <a:t>Assistant Professor</a:t>
            </a:r>
          </a:p>
          <a:p>
            <a:pPr lvl="0" eaLnBrk="1" latinLnBrk="1" hangingPunct="1"/>
            <a:r>
              <a:rPr lang="en-US" altLang="en-US" b="1">
                <a:latin typeface="Calibri" pitchFamily="34" charset="0"/>
              </a:rPr>
              <a:t>Dept. Of Physics</a:t>
            </a:r>
          </a:p>
          <a:p>
            <a:pPr lvl="0" eaLnBrk="1" latinLnBrk="1" hangingPunct="1"/>
            <a:r>
              <a:rPr lang="en-US" altLang="en-US" b="1">
                <a:latin typeface="Calibri" pitchFamily="34" charset="0"/>
              </a:rPr>
              <a:t>M. L Arya College</a:t>
            </a:r>
            <a:r>
              <a:rPr lang="en-US" altLang="en-IN" b="1">
                <a:latin typeface="Calibri" pitchFamily="34" charset="0"/>
              </a:rPr>
              <a:t> k</a:t>
            </a:r>
            <a:r>
              <a:rPr lang="en-US" altLang="en-US" b="1">
                <a:latin typeface="Calibri" pitchFamily="34" charset="0"/>
              </a:rPr>
              <a:t>asba</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4" name="Content Placeholder 1048603"/>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3" name="Picture 2097152"/>
          <p:cNvPicPr>
            <a:picLocks/>
          </p:cNvPicPr>
          <p:nvPr/>
        </p:nvPicPr>
        <p:blipFill>
          <a:blip r:embed="rId2"/>
          <a:srcRect/>
          <a:stretch>
            <a:fillRect/>
          </a:stretch>
        </p:blipFill>
        <p:spPr>
          <a:xfrm>
            <a:off x="533400" y="0"/>
            <a:ext cx="8181975" cy="6858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6" name="Content Placeholder 1048605"/>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4" name="Picture 2097153"/>
          <p:cNvPicPr>
            <a:picLocks/>
          </p:cNvPicPr>
          <p:nvPr/>
        </p:nvPicPr>
        <p:blipFill>
          <a:blip r:embed="rId2"/>
          <a:srcRect/>
          <a:stretch>
            <a:fillRect/>
          </a:stretch>
        </p:blipFill>
        <p:spPr>
          <a:xfrm>
            <a:off x="485775" y="66675"/>
            <a:ext cx="8172450" cy="6724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8" name="Content Placeholder 1048607"/>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5" name="Picture 2097154"/>
          <p:cNvPicPr>
            <a:picLocks/>
          </p:cNvPicPr>
          <p:nvPr/>
        </p:nvPicPr>
        <p:blipFill>
          <a:blip r:embed="rId2"/>
          <a:srcRect/>
          <a:stretch>
            <a:fillRect/>
          </a:stretch>
        </p:blipFill>
        <p:spPr>
          <a:xfrm>
            <a:off x="590550" y="228600"/>
            <a:ext cx="8248650" cy="6324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428604"/>
            <a:ext cx="7358114" cy="3139321"/>
          </a:xfrm>
          <a:prstGeom prst="rect">
            <a:avLst/>
          </a:prstGeom>
        </p:spPr>
        <p:txBody>
          <a:bodyPr wrap="square">
            <a:spAutoFit/>
          </a:bodyPr>
          <a:lstStyle/>
          <a:p>
            <a:r>
              <a:rPr lang="en-US" dirty="0" smtClean="0"/>
              <a:t> </a:t>
            </a:r>
            <a:r>
              <a:rPr lang="en-US" sz="3600" b="1" dirty="0" smtClean="0">
                <a:solidFill>
                  <a:srgbClr val="FF0000"/>
                </a:solidFill>
              </a:rPr>
              <a:t>Heat </a:t>
            </a:r>
            <a:r>
              <a:rPr lang="en-US" sz="3600" b="1" dirty="0" smtClean="0">
                <a:solidFill>
                  <a:srgbClr val="FF0000"/>
                </a:solidFill>
              </a:rPr>
              <a:t>Engine: </a:t>
            </a:r>
          </a:p>
          <a:p>
            <a:endParaRPr lang="en-US" dirty="0" smtClean="0"/>
          </a:p>
          <a:p>
            <a:r>
              <a:rPr lang="en-US" dirty="0" smtClean="0"/>
              <a:t>• </a:t>
            </a:r>
            <a:r>
              <a:rPr lang="en-US" sz="2400" dirty="0" smtClean="0"/>
              <a:t>A device which transforms heat into work is called a heat engine </a:t>
            </a:r>
            <a:endParaRPr lang="en-US" sz="2400" dirty="0" smtClean="0"/>
          </a:p>
          <a:p>
            <a:r>
              <a:rPr lang="en-US" sz="2400" dirty="0" smtClean="0"/>
              <a:t>• </a:t>
            </a:r>
            <a:r>
              <a:rPr lang="en-US" sz="2400" dirty="0" smtClean="0"/>
              <a:t>This happens in a cyclic process </a:t>
            </a:r>
            <a:endParaRPr lang="en-US" sz="2400" dirty="0" smtClean="0"/>
          </a:p>
          <a:p>
            <a:r>
              <a:rPr lang="en-US" sz="2400" dirty="0" smtClean="0"/>
              <a:t>• </a:t>
            </a:r>
            <a:r>
              <a:rPr lang="en-US" sz="2400" dirty="0" smtClean="0"/>
              <a:t>Heat engines require a hot reservoir to supply energy (Q</a:t>
            </a:r>
            <a:r>
              <a:rPr lang="en-US" sz="2400" baseline="-25000" dirty="0" smtClean="0"/>
              <a:t>H</a:t>
            </a:r>
            <a:r>
              <a:rPr lang="en-US" sz="2400" dirty="0" smtClean="0"/>
              <a:t>) and a cold reservoir to take in the excess energy (Q</a:t>
            </a:r>
            <a:r>
              <a:rPr lang="en-US" sz="2400" baseline="-25000" dirty="0" smtClean="0"/>
              <a:t>C</a:t>
            </a:r>
            <a:r>
              <a:rPr lang="en-US" sz="2400" dirty="0" smtClean="0"/>
              <a:t>) – Q</a:t>
            </a:r>
            <a:r>
              <a:rPr lang="en-US" sz="2400" baseline="-25000" dirty="0" smtClean="0"/>
              <a:t>H</a:t>
            </a:r>
            <a:r>
              <a:rPr lang="en-US" sz="2400" dirty="0" smtClean="0"/>
              <a:t> is defined as positive, Q</a:t>
            </a:r>
            <a:r>
              <a:rPr lang="en-US" sz="2400" baseline="-25000" dirty="0" smtClean="0"/>
              <a:t>C</a:t>
            </a:r>
            <a:r>
              <a:rPr lang="en-US" sz="2400" dirty="0" smtClean="0"/>
              <a:t> is </a:t>
            </a:r>
            <a:r>
              <a:rPr lang="en-US" sz="2400" dirty="0" smtClean="0"/>
              <a:t>negative</a:t>
            </a:r>
            <a:endParaRPr lang="en-US" sz="2400" dirty="0"/>
          </a:p>
        </p:txBody>
      </p:sp>
      <p:sp>
        <p:nvSpPr>
          <p:cNvPr id="5" name="Rectangle 4"/>
          <p:cNvSpPr/>
          <p:nvPr/>
        </p:nvSpPr>
        <p:spPr>
          <a:xfrm>
            <a:off x="142844" y="3714752"/>
            <a:ext cx="8929750" cy="2739211"/>
          </a:xfrm>
          <a:prstGeom prst="rect">
            <a:avLst/>
          </a:prstGeom>
        </p:spPr>
        <p:txBody>
          <a:bodyPr wrap="square">
            <a:spAutoFit/>
          </a:bodyPr>
          <a:lstStyle/>
          <a:p>
            <a:r>
              <a:rPr lang="en-US" sz="2800" b="1" dirty="0" smtClean="0">
                <a:solidFill>
                  <a:srgbClr val="FF0000"/>
                </a:solidFill>
              </a:rPr>
              <a:t>Cycles </a:t>
            </a:r>
            <a:r>
              <a:rPr lang="en-US" sz="2400" dirty="0" smtClean="0"/>
              <a:t>(Cyclic process in which there is a constant heat supply and work is done)</a:t>
            </a:r>
          </a:p>
          <a:p>
            <a:r>
              <a:rPr lang="en-US" sz="2400" b="1" dirty="0" smtClean="0"/>
              <a:t>– </a:t>
            </a:r>
            <a:r>
              <a:rPr lang="en-US" sz="2400" b="1" dirty="0" smtClean="0"/>
              <a:t>Otto </a:t>
            </a:r>
            <a:r>
              <a:rPr lang="en-US" sz="2400" b="1" dirty="0" smtClean="0"/>
              <a:t>Cycle</a:t>
            </a:r>
          </a:p>
          <a:p>
            <a:r>
              <a:rPr lang="en-US" sz="2400" b="1" dirty="0" smtClean="0"/>
              <a:t>– </a:t>
            </a:r>
            <a:r>
              <a:rPr lang="en-US" sz="2400" b="1" dirty="0" smtClean="0"/>
              <a:t>Diesel Cycle </a:t>
            </a:r>
            <a:endParaRPr lang="en-US" sz="2400" b="1" dirty="0" smtClean="0"/>
          </a:p>
          <a:p>
            <a:r>
              <a:rPr lang="en-US" sz="2400" b="1" dirty="0" smtClean="0"/>
              <a:t>– </a:t>
            </a:r>
            <a:r>
              <a:rPr lang="en-US" sz="2400" b="1" dirty="0" smtClean="0"/>
              <a:t>Carnot Cycle </a:t>
            </a:r>
            <a:endParaRPr lang="en-US" sz="2400" b="1" dirty="0" smtClean="0"/>
          </a:p>
          <a:p>
            <a:r>
              <a:rPr lang="en-US" sz="2400" dirty="0" smtClean="0"/>
              <a:t>• </a:t>
            </a:r>
            <a:r>
              <a:rPr lang="en-US" sz="2400" dirty="0" smtClean="0"/>
              <a:t>Avoid all irreversible processes while adhering to the 2nd Law (isothermal and adiabatic only)</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071670" y="571480"/>
            <a:ext cx="4822040" cy="3857632"/>
          </a:xfrm>
          <a:prstGeom prst="rect">
            <a:avLst/>
          </a:prstGeom>
          <a:noFill/>
          <a:ln w="9525">
            <a:noFill/>
            <a:miter lim="800000"/>
            <a:headEnd/>
            <a:tailEnd/>
          </a:ln>
          <a:effectLst/>
        </p:spPr>
      </p:pic>
      <p:sp>
        <p:nvSpPr>
          <p:cNvPr id="7" name="Rectangle 6"/>
          <p:cNvSpPr/>
          <p:nvPr/>
        </p:nvSpPr>
        <p:spPr>
          <a:xfrm>
            <a:off x="2286000" y="142852"/>
            <a:ext cx="4572000" cy="861774"/>
          </a:xfrm>
          <a:prstGeom prst="rect">
            <a:avLst/>
          </a:prstGeom>
        </p:spPr>
        <p:txBody>
          <a:bodyPr>
            <a:spAutoFit/>
          </a:bodyPr>
          <a:lstStyle/>
          <a:p>
            <a:endParaRPr lang="en-US" dirty="0" smtClean="0"/>
          </a:p>
          <a:p>
            <a:r>
              <a:rPr lang="en-US" sz="3200" b="1" dirty="0" smtClean="0">
                <a:solidFill>
                  <a:srgbClr val="FF0000"/>
                </a:solidFill>
              </a:rPr>
              <a:t>The Carnot Cycle</a:t>
            </a:r>
            <a:endParaRPr lang="en-US" sz="3200" b="1" dirty="0">
              <a:solidFill>
                <a:srgbClr val="FF0000"/>
              </a:solidFill>
            </a:endParaRPr>
          </a:p>
        </p:txBody>
      </p:sp>
      <p:sp>
        <p:nvSpPr>
          <p:cNvPr id="8" name="Rectangle 7"/>
          <p:cNvSpPr/>
          <p:nvPr/>
        </p:nvSpPr>
        <p:spPr>
          <a:xfrm>
            <a:off x="357158" y="3852826"/>
            <a:ext cx="8572560" cy="2862322"/>
          </a:xfrm>
          <a:prstGeom prst="rect">
            <a:avLst/>
          </a:prstGeom>
        </p:spPr>
        <p:txBody>
          <a:bodyPr wrap="square">
            <a:spAutoFit/>
          </a:bodyPr>
          <a:lstStyle/>
          <a:p>
            <a:endParaRPr lang="en-US" dirty="0" smtClean="0"/>
          </a:p>
          <a:p>
            <a:r>
              <a:rPr lang="en-US" dirty="0" smtClean="0"/>
              <a:t>Carnot </a:t>
            </a:r>
            <a:r>
              <a:rPr lang="en-US" dirty="0" smtClean="0"/>
              <a:t>explained </a:t>
            </a:r>
          </a:p>
          <a:p>
            <a:r>
              <a:rPr lang="en-US" dirty="0" smtClean="0"/>
              <a:t>Curve A (1 →2): Isothermal expansion at </a:t>
            </a:r>
            <a:r>
              <a:rPr lang="en-US" dirty="0" smtClean="0"/>
              <a:t>T</a:t>
            </a:r>
            <a:r>
              <a:rPr lang="en-US" baseline="-25000" dirty="0" smtClean="0"/>
              <a:t>H</a:t>
            </a:r>
            <a:r>
              <a:rPr lang="en-US" dirty="0" smtClean="0"/>
              <a:t> Work </a:t>
            </a:r>
            <a:r>
              <a:rPr lang="en-US" dirty="0" smtClean="0"/>
              <a:t>done </a:t>
            </a:r>
            <a:r>
              <a:rPr lang="en-US" i="1" dirty="0" smtClean="0"/>
              <a:t>by the </a:t>
            </a:r>
            <a:r>
              <a:rPr lang="en-US" i="1" dirty="0" smtClean="0"/>
              <a:t>gas</a:t>
            </a:r>
          </a:p>
          <a:p>
            <a:endParaRPr lang="en-US" dirty="0" smtClean="0"/>
          </a:p>
          <a:p>
            <a:r>
              <a:rPr lang="en-US" dirty="0" smtClean="0"/>
              <a:t>Curve B (2 →3): Adiabatic </a:t>
            </a:r>
            <a:r>
              <a:rPr lang="en-US" dirty="0" smtClean="0"/>
              <a:t>expansion Work </a:t>
            </a:r>
            <a:r>
              <a:rPr lang="en-US" dirty="0" smtClean="0"/>
              <a:t>done </a:t>
            </a:r>
            <a:r>
              <a:rPr lang="en-US" i="1" dirty="0" smtClean="0"/>
              <a:t>by the </a:t>
            </a:r>
            <a:r>
              <a:rPr lang="en-US" i="1" dirty="0" smtClean="0"/>
              <a:t>gas</a:t>
            </a:r>
          </a:p>
          <a:p>
            <a:endParaRPr lang="en-US" dirty="0" smtClean="0"/>
          </a:p>
          <a:p>
            <a:r>
              <a:rPr lang="en-US" dirty="0" smtClean="0"/>
              <a:t>Curve C (3 →4): Isothermal compression at </a:t>
            </a:r>
            <a:r>
              <a:rPr lang="en-US" dirty="0" smtClean="0"/>
              <a:t>T</a:t>
            </a:r>
            <a:r>
              <a:rPr lang="en-US" baseline="-25000" dirty="0" smtClean="0"/>
              <a:t>C</a:t>
            </a:r>
            <a:r>
              <a:rPr lang="en-US" dirty="0" smtClean="0"/>
              <a:t> Work </a:t>
            </a:r>
            <a:r>
              <a:rPr lang="en-US" dirty="0" smtClean="0"/>
              <a:t>done </a:t>
            </a:r>
            <a:r>
              <a:rPr lang="en-US" i="1" dirty="0" smtClean="0"/>
              <a:t>on the </a:t>
            </a:r>
            <a:r>
              <a:rPr lang="en-US" i="1" dirty="0" smtClean="0"/>
              <a:t>gas</a:t>
            </a:r>
          </a:p>
          <a:p>
            <a:endParaRPr lang="en-US" dirty="0" smtClean="0"/>
          </a:p>
          <a:p>
            <a:r>
              <a:rPr lang="en-US" dirty="0" smtClean="0"/>
              <a:t>Curve D (4 →1): Adiabatic </a:t>
            </a:r>
            <a:r>
              <a:rPr lang="en-US" dirty="0" smtClean="0"/>
              <a:t>compression Work </a:t>
            </a:r>
            <a:r>
              <a:rPr lang="en-US" dirty="0" smtClean="0"/>
              <a:t>done </a:t>
            </a:r>
            <a:r>
              <a:rPr lang="en-US" i="1" dirty="0" smtClean="0"/>
              <a:t>on the </a:t>
            </a:r>
            <a:r>
              <a:rPr lang="en-US" i="1" dirty="0" smtClean="0"/>
              <a:t>gas</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42852"/>
            <a:ext cx="9144000" cy="5416868"/>
          </a:xfrm>
          <a:prstGeom prst="rect">
            <a:avLst/>
          </a:prstGeom>
        </p:spPr>
        <p:txBody>
          <a:bodyPr wrap="square">
            <a:spAutoFit/>
          </a:bodyPr>
          <a:lstStyle/>
          <a:p>
            <a:endParaRPr lang="en-US" dirty="0" smtClean="0"/>
          </a:p>
          <a:p>
            <a:r>
              <a:rPr lang="en-US" sz="2800" b="1" dirty="0" smtClean="0">
                <a:solidFill>
                  <a:srgbClr val="FF0000"/>
                </a:solidFill>
              </a:rPr>
              <a:t>Engine Efficiency</a:t>
            </a:r>
          </a:p>
          <a:p>
            <a:endParaRPr lang="en-US" dirty="0" smtClean="0"/>
          </a:p>
          <a:p>
            <a:r>
              <a:rPr lang="en-US" sz="2400" dirty="0" smtClean="0"/>
              <a:t>The thermal efficiency of a heat engine is</a:t>
            </a:r>
          </a:p>
          <a:p>
            <a:endParaRPr lang="en-US" sz="2400" dirty="0" smtClean="0"/>
          </a:p>
          <a:p>
            <a:pPr lvl="1"/>
            <a:r>
              <a:rPr lang="en-US" sz="2400" dirty="0" smtClean="0"/>
              <a:t>e = </a:t>
            </a:r>
            <a:r>
              <a:rPr lang="en-US" sz="2400" dirty="0" smtClean="0"/>
              <a:t>(1 </a:t>
            </a:r>
            <a:r>
              <a:rPr lang="en-US" sz="2400" dirty="0" smtClean="0"/>
              <a:t>+ </a:t>
            </a:r>
            <a:r>
              <a:rPr lang="en-US" sz="2400" dirty="0" smtClean="0"/>
              <a:t>Q</a:t>
            </a:r>
            <a:r>
              <a:rPr lang="en-US" sz="2400" baseline="-25000" dirty="0" smtClean="0"/>
              <a:t>C</a:t>
            </a:r>
            <a:r>
              <a:rPr lang="en-US" sz="2400" dirty="0" smtClean="0"/>
              <a:t>/Q</a:t>
            </a:r>
            <a:r>
              <a:rPr lang="en-US" sz="2400" baseline="-25000" dirty="0" smtClean="0"/>
              <a:t>H</a:t>
            </a:r>
            <a:r>
              <a:rPr lang="en-US" sz="2400" dirty="0" smtClean="0"/>
              <a:t> )</a:t>
            </a:r>
            <a:endParaRPr lang="en-US" sz="2400" baseline="-25000" dirty="0" smtClean="0"/>
          </a:p>
          <a:p>
            <a:endParaRPr lang="en-US" sz="2400" dirty="0" smtClean="0"/>
          </a:p>
          <a:p>
            <a:r>
              <a:rPr lang="en-US" sz="2400" dirty="0" smtClean="0"/>
              <a:t>The </a:t>
            </a:r>
            <a:r>
              <a:rPr lang="en-US" sz="2400" dirty="0" smtClean="0"/>
              <a:t>“engine” statement of the 2ndLaw</a:t>
            </a:r>
            <a:r>
              <a:rPr lang="en-US" sz="2400" dirty="0" smtClean="0"/>
              <a:t>:</a:t>
            </a:r>
          </a:p>
          <a:p>
            <a:r>
              <a:rPr lang="en-US" sz="2400" dirty="0" smtClean="0"/>
              <a:t>it </a:t>
            </a:r>
            <a:r>
              <a:rPr lang="en-US" sz="2400" dirty="0" smtClean="0"/>
              <a:t>is impossible for any system to have an efficiency of 100% (e = 1) [Kelvin’s statement]</a:t>
            </a:r>
          </a:p>
          <a:p>
            <a:endParaRPr lang="en-US" sz="2400" dirty="0" smtClean="0"/>
          </a:p>
          <a:p>
            <a:r>
              <a:rPr lang="en-US" sz="2400" dirty="0" smtClean="0"/>
              <a:t>Another statement of the 2ndLaw:It is impossible for any process to have as its sole result the transfer of heat from a cooler object to a warmer object [</a:t>
            </a:r>
            <a:r>
              <a:rPr lang="en-US" sz="2400" dirty="0" err="1" smtClean="0"/>
              <a:t>Clausius’s</a:t>
            </a:r>
            <a:r>
              <a:rPr lang="en-US" sz="2400" dirty="0" smtClean="0"/>
              <a:t> statement]</a:t>
            </a:r>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71480"/>
            <a:ext cx="9144000" cy="2954655"/>
          </a:xfrm>
          <a:prstGeom prst="rect">
            <a:avLst/>
          </a:prstGeom>
        </p:spPr>
        <p:txBody>
          <a:bodyPr wrap="square">
            <a:spAutoFit/>
          </a:bodyPr>
          <a:lstStyle/>
          <a:p>
            <a:endParaRPr lang="en-US" dirty="0" smtClean="0"/>
          </a:p>
          <a:p>
            <a:r>
              <a:rPr lang="en-US" sz="2400" b="1" dirty="0" smtClean="0">
                <a:solidFill>
                  <a:srgbClr val="FF0000"/>
                </a:solidFill>
              </a:rPr>
              <a:t>Practical </a:t>
            </a:r>
            <a:r>
              <a:rPr lang="en-US" sz="2400" b="1" dirty="0" smtClean="0">
                <a:solidFill>
                  <a:srgbClr val="FF0000"/>
                </a:solidFill>
              </a:rPr>
              <a:t>Uses</a:t>
            </a:r>
          </a:p>
          <a:p>
            <a:r>
              <a:rPr lang="en-US" dirty="0" smtClean="0"/>
              <a:t>Automobile engines, refrigerators, and air conditioners all work on the principles laid out by the </a:t>
            </a:r>
            <a:r>
              <a:rPr lang="en-US" dirty="0" smtClean="0"/>
              <a:t>2</a:t>
            </a:r>
            <a:r>
              <a:rPr lang="en-US" baseline="30000" dirty="0" smtClean="0"/>
              <a:t>nd</a:t>
            </a:r>
            <a:r>
              <a:rPr lang="en-US" dirty="0" smtClean="0"/>
              <a:t> Law </a:t>
            </a:r>
            <a:r>
              <a:rPr lang="en-US" dirty="0" smtClean="0"/>
              <a:t>of </a:t>
            </a:r>
            <a:r>
              <a:rPr lang="en-US" dirty="0" smtClean="0"/>
              <a:t>Thermodynamics.</a:t>
            </a:r>
          </a:p>
          <a:p>
            <a:endParaRPr lang="en-US" dirty="0" smtClean="0"/>
          </a:p>
          <a:p>
            <a:r>
              <a:rPr lang="en-US" dirty="0" smtClean="0"/>
              <a:t>Ever wonder why you can’t cool your kitchen in the hot summer by leaving the refrigerator door open</a:t>
            </a:r>
            <a:r>
              <a:rPr lang="en-US" dirty="0" smtClean="0"/>
              <a:t>? Feel </a:t>
            </a:r>
            <a:r>
              <a:rPr lang="en-US" dirty="0" smtClean="0"/>
              <a:t>the air coming off the back -you heat the air outside to cool the air inside</a:t>
            </a:r>
          </a:p>
          <a:p>
            <a:r>
              <a:rPr lang="en-US" dirty="0" smtClean="0"/>
              <a:t>See, you can’t break even!</a:t>
            </a:r>
          </a:p>
          <a:p>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1414"/>
            <a:ext cx="9001156" cy="3231654"/>
          </a:xfrm>
          <a:prstGeom prst="rect">
            <a:avLst/>
          </a:prstGeom>
        </p:spPr>
        <p:txBody>
          <a:bodyPr wrap="square">
            <a:spAutoFit/>
          </a:bodyPr>
          <a:lstStyle/>
          <a:p>
            <a:endParaRPr lang="en-US" dirty="0" smtClean="0"/>
          </a:p>
          <a:p>
            <a:r>
              <a:rPr lang="en-US" sz="2400" b="1" dirty="0" smtClean="0">
                <a:solidFill>
                  <a:srgbClr val="FF0000"/>
                </a:solidFill>
              </a:rPr>
              <a:t>3.0</a:t>
            </a:r>
            <a:r>
              <a:rPr lang="en-US" dirty="0" smtClean="0"/>
              <a:t> </a:t>
            </a:r>
            <a:r>
              <a:rPr lang="en-US" sz="2400" b="1" dirty="0" smtClean="0">
                <a:solidFill>
                  <a:srgbClr val="FF0000"/>
                </a:solidFill>
              </a:rPr>
              <a:t>You can’t get out (</a:t>
            </a:r>
            <a:r>
              <a:rPr lang="en-US" sz="2400" b="1" dirty="0" smtClean="0">
                <a:solidFill>
                  <a:srgbClr val="FF0000"/>
                </a:solidFill>
              </a:rPr>
              <a:t>3</a:t>
            </a:r>
            <a:r>
              <a:rPr lang="en-US" sz="2400" b="1" baseline="30000" dirty="0" smtClean="0">
                <a:solidFill>
                  <a:srgbClr val="FF0000"/>
                </a:solidFill>
              </a:rPr>
              <a:t>rd</a:t>
            </a:r>
            <a:r>
              <a:rPr lang="en-US" sz="2400" b="1" dirty="0" smtClean="0">
                <a:solidFill>
                  <a:srgbClr val="FF0000"/>
                </a:solidFill>
              </a:rPr>
              <a:t> Law of Thermodynamics)</a:t>
            </a:r>
          </a:p>
          <a:p>
            <a:endParaRPr lang="en-US" dirty="0" smtClean="0"/>
          </a:p>
          <a:p>
            <a:r>
              <a:rPr lang="en-US" sz="2400" dirty="0" smtClean="0"/>
              <a:t>No system can reach absolute </a:t>
            </a:r>
            <a:r>
              <a:rPr lang="en-US" sz="2400" dirty="0" smtClean="0"/>
              <a:t>zero</a:t>
            </a:r>
          </a:p>
          <a:p>
            <a:endParaRPr lang="en-US" sz="2400" dirty="0" smtClean="0"/>
          </a:p>
          <a:p>
            <a:r>
              <a:rPr lang="en-US" sz="2400" dirty="0" smtClean="0"/>
              <a:t>This is one reason we use the Kelvin temperature scale. Not only is the internal energy proportional to temperature, but you never have to worry about dividing by zero in an equation</a:t>
            </a:r>
            <a:r>
              <a:rPr lang="en-US" sz="2400" dirty="0" smtClean="0"/>
              <a:t>!</a:t>
            </a:r>
          </a:p>
          <a:p>
            <a:endParaRPr lang="en-US" sz="2400" dirty="0" smtClean="0"/>
          </a:p>
        </p:txBody>
      </p:sp>
      <p:sp>
        <p:nvSpPr>
          <p:cNvPr id="5" name="Rectangle 4"/>
          <p:cNvSpPr/>
          <p:nvPr/>
        </p:nvSpPr>
        <p:spPr>
          <a:xfrm>
            <a:off x="0" y="3143248"/>
            <a:ext cx="9144000" cy="1754326"/>
          </a:xfrm>
          <a:prstGeom prst="rect">
            <a:avLst/>
          </a:prstGeom>
        </p:spPr>
        <p:txBody>
          <a:bodyPr wrap="square">
            <a:spAutoFit/>
          </a:bodyPr>
          <a:lstStyle/>
          <a:p>
            <a:r>
              <a:rPr lang="en-US" dirty="0" smtClean="0"/>
              <a:t> </a:t>
            </a:r>
            <a:r>
              <a:rPr lang="en-US" b="1" dirty="0" smtClean="0"/>
              <a:t>The third law of thermodynamics states that:</a:t>
            </a:r>
            <a:endParaRPr lang="en-US" dirty="0" smtClean="0"/>
          </a:p>
          <a:p>
            <a:r>
              <a:rPr lang="en-US" b="1" dirty="0" smtClean="0"/>
              <a:t> “</a:t>
            </a:r>
            <a:r>
              <a:rPr lang="en-US" b="1" dirty="0" smtClean="0"/>
              <a:t>The </a:t>
            </a:r>
            <a:r>
              <a:rPr lang="en-US" dirty="0" smtClean="0"/>
              <a:t> </a:t>
            </a:r>
            <a:r>
              <a:rPr lang="en-US" dirty="0" smtClean="0"/>
              <a:t>entropy </a:t>
            </a:r>
            <a:r>
              <a:rPr lang="en-US" b="1" dirty="0" smtClean="0"/>
              <a:t>of </a:t>
            </a:r>
            <a:r>
              <a:rPr lang="en-US" b="1" dirty="0" smtClean="0"/>
              <a:t>all the perfect crystalline solids is zeros at absolute zero temperature”. </a:t>
            </a:r>
            <a:endParaRPr lang="en-US" b="1" dirty="0" smtClean="0"/>
          </a:p>
          <a:p>
            <a:r>
              <a:rPr lang="en-US" b="1" dirty="0" smtClean="0"/>
              <a:t>The </a:t>
            </a:r>
            <a:r>
              <a:rPr lang="en-US" b="1" dirty="0" smtClean="0"/>
              <a:t>third law of thermodynamics is </a:t>
            </a:r>
            <a:r>
              <a:rPr lang="en-US" b="1" dirty="0" smtClean="0"/>
              <a:t>also referred </a:t>
            </a:r>
            <a:r>
              <a:rPr lang="en-US" b="1" dirty="0" smtClean="0"/>
              <a:t>to as Nernst law. </a:t>
            </a:r>
            <a:endParaRPr lang="en-US" b="1" dirty="0" smtClean="0"/>
          </a:p>
          <a:p>
            <a:r>
              <a:rPr lang="en-US" b="1" dirty="0" smtClean="0"/>
              <a:t>It </a:t>
            </a:r>
            <a:r>
              <a:rPr lang="en-US" b="1" dirty="0" smtClean="0"/>
              <a:t>provides the basis for the </a:t>
            </a:r>
            <a:r>
              <a:rPr lang="en-US" b="1" dirty="0" smtClean="0"/>
              <a:t>calculation of absolute </a:t>
            </a:r>
            <a:r>
              <a:rPr lang="en-US" dirty="0" smtClean="0"/>
              <a:t>entropies </a:t>
            </a:r>
            <a:r>
              <a:rPr lang="en-US" b="1" dirty="0" smtClean="0"/>
              <a:t>of </a:t>
            </a:r>
            <a:r>
              <a:rPr lang="en-US" b="1" dirty="0" smtClean="0"/>
              <a:t>the substances.</a:t>
            </a:r>
            <a:r>
              <a:rPr lang="en-US" dirty="0" smtClean="0"/>
              <a:t/>
            </a:r>
            <a:br>
              <a:rPr lang="en-US" dirty="0" smtClean="0"/>
            </a:br>
            <a:endParaRPr lang="en-US" dirty="0"/>
          </a:p>
        </p:txBody>
      </p:sp>
      <p:sp>
        <p:nvSpPr>
          <p:cNvPr id="6" name="Rectangle 5"/>
          <p:cNvSpPr/>
          <p:nvPr/>
        </p:nvSpPr>
        <p:spPr>
          <a:xfrm>
            <a:off x="2928926" y="4857760"/>
            <a:ext cx="2071670" cy="1200329"/>
          </a:xfrm>
          <a:prstGeom prst="rect">
            <a:avLst/>
          </a:prstGeom>
        </p:spPr>
        <p:txBody>
          <a:bodyPr wrap="square">
            <a:spAutoFit/>
          </a:bodyPr>
          <a:lstStyle/>
          <a:p>
            <a:r>
              <a:rPr lang="en-US" b="1" dirty="0" smtClean="0"/>
              <a:t>Mathematically</a:t>
            </a:r>
            <a:endParaRPr lang="en-US" dirty="0" smtClean="0"/>
          </a:p>
          <a:p>
            <a:r>
              <a:rPr lang="en-US" dirty="0" smtClean="0"/>
              <a:t>Lim </a:t>
            </a:r>
            <a:r>
              <a:rPr lang="en-US" dirty="0" smtClean="0"/>
              <a:t>S = 0</a:t>
            </a:r>
          </a:p>
          <a:p>
            <a:r>
              <a:rPr lang="en-US" dirty="0" smtClean="0"/>
              <a:t>T –&gt;0</a:t>
            </a:r>
          </a:p>
          <a:p>
            <a:r>
              <a:rPr lang="en-US"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8604"/>
            <a:ext cx="9144000" cy="5201424"/>
          </a:xfrm>
          <a:prstGeom prst="rect">
            <a:avLst/>
          </a:prstGeom>
        </p:spPr>
        <p:txBody>
          <a:bodyPr wrap="square">
            <a:spAutoFit/>
          </a:bodyPr>
          <a:lstStyle/>
          <a:p>
            <a:endParaRPr lang="en-US" dirty="0" smtClean="0"/>
          </a:p>
          <a:p>
            <a:r>
              <a:rPr lang="en-US" sz="2800" b="1" dirty="0" smtClean="0">
                <a:solidFill>
                  <a:srgbClr val="FF0000"/>
                </a:solidFill>
              </a:rPr>
              <a:t>3.1 Implications of </a:t>
            </a:r>
            <a:r>
              <a:rPr lang="en-US" sz="2800" b="1" dirty="0" smtClean="0">
                <a:solidFill>
                  <a:srgbClr val="FF0000"/>
                </a:solidFill>
              </a:rPr>
              <a:t>3</a:t>
            </a:r>
            <a:r>
              <a:rPr lang="en-US" sz="2800" b="1" baseline="30000" dirty="0" smtClean="0">
                <a:solidFill>
                  <a:srgbClr val="FF0000"/>
                </a:solidFill>
              </a:rPr>
              <a:t>rd</a:t>
            </a:r>
            <a:r>
              <a:rPr lang="en-US" sz="2800" b="1" dirty="0" smtClean="0">
                <a:solidFill>
                  <a:srgbClr val="FF0000"/>
                </a:solidFill>
              </a:rPr>
              <a:t> Law</a:t>
            </a:r>
          </a:p>
          <a:p>
            <a:endParaRPr lang="en-US" sz="2800" b="1" dirty="0" smtClean="0">
              <a:solidFill>
                <a:srgbClr val="FF0000"/>
              </a:solidFill>
            </a:endParaRPr>
          </a:p>
          <a:p>
            <a:r>
              <a:rPr lang="en-US" sz="2400" dirty="0" smtClean="0"/>
              <a:t>MIT researchers achieved 450 </a:t>
            </a:r>
            <a:r>
              <a:rPr lang="en-US" sz="2400" dirty="0" err="1" smtClean="0"/>
              <a:t>picokelvin</a:t>
            </a:r>
            <a:r>
              <a:rPr lang="en-US" sz="2400" dirty="0" smtClean="0"/>
              <a:t> in 2003 (less than ½ of one billionth</a:t>
            </a:r>
            <a:r>
              <a:rPr lang="en-US" sz="2400" dirty="0" smtClean="0"/>
              <a:t>!)</a:t>
            </a:r>
          </a:p>
          <a:p>
            <a:endParaRPr lang="en-US" sz="2400" dirty="0" smtClean="0"/>
          </a:p>
          <a:p>
            <a:r>
              <a:rPr lang="en-US" sz="2400" dirty="0" smtClean="0"/>
              <a:t>Molecules near these temperatures have been called the fifth </a:t>
            </a:r>
            <a:endParaRPr lang="en-US" sz="2400" dirty="0" smtClean="0"/>
          </a:p>
          <a:p>
            <a:r>
              <a:rPr lang="en-US" sz="2400" dirty="0" smtClean="0"/>
              <a:t>state </a:t>
            </a:r>
            <a:r>
              <a:rPr lang="en-US" sz="2400" dirty="0" smtClean="0"/>
              <a:t>of matter: </a:t>
            </a:r>
            <a:r>
              <a:rPr lang="en-US" sz="2400" i="1" dirty="0" smtClean="0"/>
              <a:t>Bose-Einstein </a:t>
            </a:r>
            <a:r>
              <a:rPr lang="en-US" sz="2400" i="1" dirty="0" smtClean="0"/>
              <a:t>Condensates </a:t>
            </a:r>
          </a:p>
          <a:p>
            <a:endParaRPr lang="en-US" sz="2400" i="1" dirty="0" smtClean="0"/>
          </a:p>
          <a:p>
            <a:r>
              <a:rPr lang="en-US" sz="2400" i="1" dirty="0" smtClean="0"/>
              <a:t>Awesome </a:t>
            </a:r>
            <a:r>
              <a:rPr lang="en-US" sz="2400" i="1" dirty="0" smtClean="0"/>
              <a:t>things like super-fluidity and super-conductivity happen at these temperatures</a:t>
            </a:r>
          </a:p>
          <a:p>
            <a:endParaRPr lang="en-US" sz="2400" dirty="0" smtClean="0"/>
          </a:p>
          <a:p>
            <a:r>
              <a:rPr lang="en-US" sz="2400" dirty="0" smtClean="0"/>
              <a:t>Exciting </a:t>
            </a:r>
            <a:r>
              <a:rPr lang="en-US" sz="2400" dirty="0" smtClean="0"/>
              <a:t>frontier of research</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Rectangle 1048585"/>
          <p:cNvSpPr/>
          <p:nvPr/>
        </p:nvSpPr>
        <p:spPr>
          <a:xfrm>
            <a:off x="228600" y="228600"/>
            <a:ext cx="7193280" cy="8153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sz="4800" b="1">
                <a:latin typeface="Calibri" pitchFamily="34" charset="0"/>
              </a:rPr>
              <a:t>Laws of Thermodynamics</a:t>
            </a:r>
          </a:p>
        </p:txBody>
      </p:sp>
      <p:sp>
        <p:nvSpPr>
          <p:cNvPr id="1048587" name="Rectangle 1048586"/>
          <p:cNvSpPr/>
          <p:nvPr/>
        </p:nvSpPr>
        <p:spPr>
          <a:xfrm>
            <a:off x="0" y="1219200"/>
            <a:ext cx="9067800" cy="42697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sz="4000">
                <a:solidFill>
                  <a:srgbClr val="FF0000"/>
                </a:solidFill>
                <a:latin typeface="Calibri" pitchFamily="34" charset="0"/>
              </a:rPr>
              <a:t>Thermodynamics </a:t>
            </a:r>
          </a:p>
          <a:p>
            <a:pPr lvl="0" eaLnBrk="1" latinLnBrk="1" hangingPunct="1"/>
            <a:r>
              <a:rPr lang="en-US" altLang="en-US" sz="4000">
                <a:solidFill>
                  <a:srgbClr val="FF0000"/>
                </a:solidFill>
                <a:latin typeface="Calibri" pitchFamily="34" charset="0"/>
              </a:rPr>
              <a:t>• Thermodynamics is the study of the effects of work, heat, and energy on a system </a:t>
            </a:r>
          </a:p>
          <a:p>
            <a:pPr lvl="0" eaLnBrk="1" latinLnBrk="1" hangingPunct="1"/>
            <a:r>
              <a:rPr lang="en-US" altLang="en-US" sz="4000">
                <a:solidFill>
                  <a:srgbClr val="FF0000"/>
                </a:solidFill>
                <a:latin typeface="Calibri" pitchFamily="34" charset="0"/>
              </a:rPr>
              <a:t>• Thermodynamics is only concerned with macroscopic (large-scale) changes and observations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06" y="71414"/>
            <a:ext cx="9072594" cy="5355312"/>
          </a:xfrm>
          <a:prstGeom prst="rect">
            <a:avLst/>
          </a:prstGeom>
        </p:spPr>
        <p:txBody>
          <a:bodyPr wrap="square">
            <a:spAutoFit/>
          </a:bodyPr>
          <a:lstStyle/>
          <a:p>
            <a:r>
              <a:rPr lang="en-US" dirty="0" smtClean="0"/>
              <a:t>Importance </a:t>
            </a:r>
            <a:r>
              <a:rPr lang="en-US" dirty="0" smtClean="0"/>
              <a:t>of third law of thermodynamics is given below:</a:t>
            </a:r>
          </a:p>
          <a:p>
            <a:r>
              <a:rPr lang="en-US" b="1" dirty="0" smtClean="0"/>
              <a:t> 1) It helps in calculating </a:t>
            </a:r>
            <a:r>
              <a:rPr lang="en-US" b="1" dirty="0" smtClean="0"/>
              <a:t>the </a:t>
            </a:r>
            <a:r>
              <a:rPr lang="en-US" dirty="0" smtClean="0"/>
              <a:t> </a:t>
            </a:r>
            <a:r>
              <a:rPr lang="en-US" dirty="0" smtClean="0"/>
              <a:t>thermodynamic </a:t>
            </a:r>
            <a:r>
              <a:rPr lang="en-US" b="1" dirty="0" smtClean="0"/>
              <a:t>properties.</a:t>
            </a:r>
          </a:p>
          <a:p>
            <a:r>
              <a:rPr lang="en-US" b="1" dirty="0" smtClean="0"/>
              <a:t> </a:t>
            </a:r>
          </a:p>
          <a:p>
            <a:r>
              <a:rPr lang="en-US" b="1" dirty="0" smtClean="0"/>
              <a:t>2</a:t>
            </a:r>
            <a:r>
              <a:rPr lang="en-US" b="1" dirty="0" smtClean="0"/>
              <a:t>) It is helpful in measuring chemical affinity. Because of this it </a:t>
            </a:r>
            <a:r>
              <a:rPr lang="en-US" b="1" dirty="0" err="1" smtClean="0"/>
              <a:t>isknown</a:t>
            </a:r>
            <a:r>
              <a:rPr lang="en-US" b="1" dirty="0" smtClean="0"/>
              <a:t> as Nernst theorem</a:t>
            </a:r>
            <a:r>
              <a:rPr lang="en-US" b="1" dirty="0" smtClean="0"/>
              <a:t>.</a:t>
            </a:r>
          </a:p>
          <a:p>
            <a:endParaRPr lang="en-US" b="1" dirty="0" smtClean="0"/>
          </a:p>
          <a:p>
            <a:r>
              <a:rPr lang="en-US" b="1" dirty="0" smtClean="0"/>
              <a:t>3</a:t>
            </a:r>
            <a:r>
              <a:rPr lang="en-US" b="1" dirty="0" smtClean="0"/>
              <a:t>) It explains the behavior of solids at </a:t>
            </a:r>
            <a:r>
              <a:rPr lang="en-US" b="1" dirty="0" smtClean="0"/>
              <a:t>very </a:t>
            </a:r>
            <a:r>
              <a:rPr lang="en-US" dirty="0" smtClean="0"/>
              <a:t>low temperature</a:t>
            </a:r>
            <a:r>
              <a:rPr lang="en-US" b="1" dirty="0" smtClean="0"/>
              <a:t>.</a:t>
            </a:r>
          </a:p>
          <a:p>
            <a:endParaRPr lang="en-US" dirty="0" smtClean="0"/>
          </a:p>
          <a:p>
            <a:r>
              <a:rPr lang="en-US" dirty="0" smtClean="0"/>
              <a:t> </a:t>
            </a:r>
            <a:r>
              <a:rPr lang="en-US" b="1" dirty="0" smtClean="0"/>
              <a:t>4) It helps in analyzing chemical and phase </a:t>
            </a:r>
            <a:r>
              <a:rPr lang="en-US" b="1" dirty="0" err="1" smtClean="0"/>
              <a:t>equilibrium.Third</a:t>
            </a:r>
            <a:r>
              <a:rPr lang="en-US" b="1" dirty="0" smtClean="0"/>
              <a:t> law of </a:t>
            </a:r>
            <a:r>
              <a:rPr lang="en-US" b="1" dirty="0" smtClean="0"/>
              <a:t>thermodynamics</a:t>
            </a:r>
          </a:p>
          <a:p>
            <a:endParaRPr lang="en-US" dirty="0" smtClean="0"/>
          </a:p>
          <a:p>
            <a:r>
              <a:rPr lang="en-US" b="1" dirty="0" smtClean="0"/>
              <a:t>The third law of thermodynamics is sometimes stated as follows</a:t>
            </a:r>
            <a:r>
              <a:rPr lang="en-US" b="1" dirty="0" smtClean="0"/>
              <a:t>:</a:t>
            </a:r>
          </a:p>
          <a:p>
            <a:r>
              <a:rPr lang="en-US" b="1" dirty="0" smtClean="0"/>
              <a:t>The</a:t>
            </a:r>
            <a:r>
              <a:rPr lang="en-US" b="1" dirty="0" smtClean="0">
                <a:hlinkClick r:id="rId2"/>
              </a:rPr>
              <a:t> entropy </a:t>
            </a:r>
            <a:r>
              <a:rPr lang="en-US" b="1" dirty="0" smtClean="0"/>
              <a:t> of a </a:t>
            </a:r>
            <a:r>
              <a:rPr lang="en-US" b="1" dirty="0" smtClean="0"/>
              <a:t>perfect </a:t>
            </a:r>
            <a:r>
              <a:rPr lang="en-US" b="1" dirty="0" smtClean="0">
                <a:hlinkClick r:id="rId3"/>
              </a:rPr>
              <a:t>crystal</a:t>
            </a:r>
            <a:r>
              <a:rPr lang="en-US" b="1" dirty="0" smtClean="0">
                <a:hlinkClick r:id="rId3"/>
              </a:rPr>
              <a:t> </a:t>
            </a:r>
            <a:r>
              <a:rPr lang="en-US" b="1" dirty="0" smtClean="0"/>
              <a:t> </a:t>
            </a:r>
            <a:r>
              <a:rPr lang="en-US" b="1" dirty="0" smtClean="0"/>
              <a:t>at </a:t>
            </a:r>
            <a:r>
              <a:rPr lang="en-US" b="1" dirty="0" smtClean="0">
                <a:hlinkClick r:id="rId4"/>
              </a:rPr>
              <a:t>absolute </a:t>
            </a:r>
            <a:r>
              <a:rPr lang="en-US" b="1" dirty="0" smtClean="0">
                <a:hlinkClick r:id="rId4"/>
              </a:rPr>
              <a:t>zero</a:t>
            </a:r>
            <a:r>
              <a:rPr lang="en-US" b="1" dirty="0" smtClean="0"/>
              <a:t> is exactly equal to </a:t>
            </a:r>
            <a:r>
              <a:rPr lang="en-US" b="1" dirty="0" smtClean="0"/>
              <a:t>zero.       </a:t>
            </a:r>
            <a:r>
              <a:rPr lang="en-US" b="1" dirty="0" smtClean="0"/>
              <a:t> </a:t>
            </a:r>
            <a:r>
              <a:rPr lang="en-US" b="1" dirty="0" smtClean="0"/>
              <a:t>At zero </a:t>
            </a:r>
            <a:r>
              <a:rPr lang="en-US" b="1" dirty="0" err="1" smtClean="0">
                <a:hlinkClick r:id="rId5"/>
              </a:rPr>
              <a:t>kelvin</a:t>
            </a:r>
            <a:r>
              <a:rPr lang="en-US" b="1" dirty="0" smtClean="0"/>
              <a:t> the system must be in a state with the minimum possible</a:t>
            </a:r>
            <a:r>
              <a:rPr lang="en-US" b="1" dirty="0" smtClean="0">
                <a:hlinkClick r:id="rId6"/>
              </a:rPr>
              <a:t> energy </a:t>
            </a:r>
            <a:endParaRPr lang="en-US" dirty="0" smtClean="0"/>
          </a:p>
          <a:p>
            <a:r>
              <a:rPr lang="en-US" dirty="0" smtClean="0"/>
              <a:t> </a:t>
            </a:r>
            <a:r>
              <a:rPr lang="en-US" b="1" dirty="0" smtClean="0"/>
              <a:t> , and this statement of the third law holds true if the </a:t>
            </a:r>
            <a:r>
              <a:rPr lang="en-US" b="1" dirty="0" smtClean="0"/>
              <a:t>perfect crystal </a:t>
            </a:r>
            <a:r>
              <a:rPr lang="en-US" b="1" dirty="0" smtClean="0"/>
              <a:t>has only </a:t>
            </a:r>
            <a:r>
              <a:rPr lang="en-US" b="1" dirty="0" smtClean="0"/>
              <a:t>one </a:t>
            </a:r>
            <a:r>
              <a:rPr lang="en-US" b="1" dirty="0" smtClean="0">
                <a:hlinkClick r:id="rId7"/>
              </a:rPr>
              <a:t>minimum </a:t>
            </a:r>
            <a:r>
              <a:rPr lang="en-US" b="1" dirty="0" smtClean="0">
                <a:hlinkClick r:id="rId7"/>
              </a:rPr>
              <a:t>energy state</a:t>
            </a:r>
            <a:r>
              <a:rPr lang="en-US" b="1" dirty="0" smtClean="0"/>
              <a:t> . </a:t>
            </a:r>
            <a:endParaRPr lang="en-US" b="1" dirty="0" smtClean="0"/>
          </a:p>
          <a:p>
            <a:r>
              <a:rPr lang="en-US" b="1" dirty="0" smtClean="0"/>
              <a:t>Entropy </a:t>
            </a:r>
            <a:r>
              <a:rPr lang="en-US" b="1" dirty="0" smtClean="0"/>
              <a:t>is related to the </a:t>
            </a:r>
            <a:r>
              <a:rPr lang="en-US" b="1" dirty="0" smtClean="0"/>
              <a:t>number of </a:t>
            </a:r>
            <a:r>
              <a:rPr lang="en-US" b="1" dirty="0" smtClean="0"/>
              <a:t>possible microstates, and with only one microstate available at zero </a:t>
            </a:r>
            <a:r>
              <a:rPr lang="en-US" b="1" dirty="0" err="1" smtClean="0"/>
              <a:t>kelvin</a:t>
            </a:r>
            <a:r>
              <a:rPr lang="en-US" b="1" dirty="0" smtClean="0"/>
              <a:t>, the </a:t>
            </a:r>
            <a:r>
              <a:rPr lang="en-US" b="1" dirty="0" smtClean="0"/>
              <a:t>entropy is exactly zero.</a:t>
            </a:r>
            <a:endParaRPr lang="en-US" dirty="0" smtClean="0"/>
          </a:p>
          <a:p>
            <a:r>
              <a:rPr lang="en-US" b="1"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166843"/>
            <a:ext cx="8643998" cy="2585323"/>
          </a:xfrm>
          <a:prstGeom prst="rect">
            <a:avLst/>
          </a:prstGeom>
        </p:spPr>
        <p:txBody>
          <a:bodyPr wrap="square">
            <a:spAutoFit/>
          </a:bodyPr>
          <a:lstStyle/>
          <a:p>
            <a:r>
              <a:rPr lang="en-US" b="1" dirty="0" smtClean="0"/>
              <a:t> A more general form of the third law applies to systems such as</a:t>
            </a:r>
            <a:r>
              <a:rPr lang="en-US" b="1" dirty="0" smtClean="0">
                <a:hlinkClick r:id="rId2"/>
              </a:rPr>
              <a:t> glasses</a:t>
            </a:r>
            <a:r>
              <a:rPr lang="en-US" b="1" dirty="0" smtClean="0"/>
              <a:t> </a:t>
            </a:r>
            <a:r>
              <a:rPr lang="en-US" b="1" dirty="0" err="1" smtClean="0"/>
              <a:t>thatmay</a:t>
            </a:r>
            <a:r>
              <a:rPr lang="en-US" b="1" dirty="0" smtClean="0"/>
              <a:t> have</a:t>
            </a:r>
            <a:endParaRPr lang="en-US" dirty="0" smtClean="0"/>
          </a:p>
          <a:p>
            <a:r>
              <a:rPr lang="en-US" dirty="0" smtClean="0"/>
              <a:t>We know that entropy is the rate of change of disorder occurring in a system. </a:t>
            </a:r>
            <a:r>
              <a:rPr lang="en-US" dirty="0" smtClean="0"/>
              <a:t>Walther Nernst </a:t>
            </a:r>
            <a:r>
              <a:rPr lang="en-US" dirty="0" smtClean="0"/>
              <a:t>introduced the concept of entropy in the third law of thermodynamics which states that:</a:t>
            </a:r>
          </a:p>
          <a:p>
            <a:r>
              <a:rPr lang="en-US" dirty="0" smtClean="0"/>
              <a:t> For a perfect crystal at the absolute zero temperature, the entropy would be exactly equal </a:t>
            </a:r>
            <a:r>
              <a:rPr lang="en-US" dirty="0" err="1" smtClean="0"/>
              <a:t>tozero</a:t>
            </a:r>
            <a:r>
              <a:rPr lang="en-US" dirty="0" smtClean="0"/>
              <a:t>. When </a:t>
            </a:r>
            <a:r>
              <a:rPr lang="en-US" dirty="0" smtClean="0"/>
              <a:t>only one minimum energy state is possessed by a perfect crystal the law would </a:t>
            </a:r>
            <a:r>
              <a:rPr lang="en-US" dirty="0" smtClean="0"/>
              <a:t>hold </a:t>
            </a:r>
            <a:r>
              <a:rPr lang="en-US" dirty="0" err="1" smtClean="0"/>
              <a:t>true.If</a:t>
            </a:r>
            <a:r>
              <a:rPr lang="en-US" dirty="0" smtClean="0"/>
              <a:t> </a:t>
            </a:r>
            <a:r>
              <a:rPr lang="en-US" dirty="0" smtClean="0"/>
              <a:t>we consider systems such as glasses which are not </a:t>
            </a:r>
            <a:r>
              <a:rPr lang="en-US" dirty="0" smtClean="0"/>
              <a:t> perfect </a:t>
            </a:r>
            <a:r>
              <a:rPr lang="en-US" dirty="0" smtClean="0"/>
              <a:t>crystal then a generalized form </a:t>
            </a:r>
            <a:r>
              <a:rPr lang="en-US" dirty="0" smtClean="0"/>
              <a:t>of 3rd </a:t>
            </a:r>
            <a:r>
              <a:rPr lang="en-US" dirty="0" smtClean="0"/>
              <a:t>law would be</a:t>
            </a:r>
            <a:endParaRPr lang="en-US" dirty="0"/>
          </a:p>
        </p:txBody>
      </p:sp>
      <p:sp>
        <p:nvSpPr>
          <p:cNvPr id="5" name="Rectangle 4"/>
          <p:cNvSpPr/>
          <p:nvPr/>
        </p:nvSpPr>
        <p:spPr>
          <a:xfrm>
            <a:off x="0" y="4077306"/>
            <a:ext cx="9144000" cy="923330"/>
          </a:xfrm>
          <a:prstGeom prst="rect">
            <a:avLst/>
          </a:prstGeom>
        </p:spPr>
        <p:txBody>
          <a:bodyPr wrap="square">
            <a:spAutoFit/>
          </a:bodyPr>
          <a:lstStyle/>
          <a:p>
            <a:r>
              <a:rPr lang="en-US" b="1" dirty="0" smtClean="0">
                <a:solidFill>
                  <a:srgbClr val="FF0000"/>
                </a:solidFill>
              </a:rPr>
              <a:t>When the temperature approaches zero, the randomness or entropy of a system would </a:t>
            </a:r>
            <a:r>
              <a:rPr lang="en-US" b="1" dirty="0" smtClean="0">
                <a:solidFill>
                  <a:srgbClr val="FF0000"/>
                </a:solidFill>
              </a:rPr>
              <a:t>approach a </a:t>
            </a:r>
            <a:r>
              <a:rPr lang="en-US" b="1" dirty="0" smtClean="0">
                <a:solidFill>
                  <a:srgbClr val="FF0000"/>
                </a:solidFill>
              </a:rPr>
              <a:t>constant value</a:t>
            </a:r>
            <a:r>
              <a:rPr lang="en-US" b="1" dirty="0" smtClean="0">
                <a:solidFill>
                  <a:srgbClr val="FF0000"/>
                </a:solidFill>
              </a:rPr>
              <a:t>. The </a:t>
            </a:r>
            <a:r>
              <a:rPr lang="en-US" b="1" dirty="0" smtClean="0">
                <a:solidFill>
                  <a:srgbClr val="FF0000"/>
                </a:solidFill>
              </a:rPr>
              <a:t>Constant value of entropy is called Residual Entropy and it should be noted that it is </a:t>
            </a:r>
            <a:r>
              <a:rPr lang="en-US" b="1" dirty="0" smtClean="0">
                <a:solidFill>
                  <a:srgbClr val="FF0000"/>
                </a:solidFill>
              </a:rPr>
              <a:t>not necessarily zero.</a:t>
            </a:r>
            <a:endParaRPr 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a:xfrm>
            <a:off x="228600" y="-476"/>
            <a:ext cx="8686800" cy="6212839"/>
          </a:xfrm>
          <a:prstGeom prst="rect">
            <a:avLst/>
          </a:prstGeom>
          <a:noFill/>
          <a:ln>
            <a:noFill/>
          </a:ln>
        </p:spPr>
        <p:txBody>
          <a:bodyPr vert="horz" lIns="91440" tIns="45720" rIns="91440" bIns="45720" anchor="ctr">
            <a:spAutoFit/>
          </a:bodyP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a:t>Getting Started </a:t>
            </a:r>
            <a:r>
              <a:t/>
            </a:r>
            <a:br/>
            <a:r>
              <a:rPr lang="en-US" altLang="en-US" sz="3600"/>
              <a:t>• All of thermodynamics can be expressed in terms of four quantities </a:t>
            </a:r>
            <a:r>
              <a:t/>
            </a:r>
            <a:br/>
            <a:r>
              <a:rPr lang="en-US" altLang="en-US" sz="3600" b="1">
                <a:solidFill>
                  <a:srgbClr val="FF0000"/>
                </a:solidFill>
              </a:rPr>
              <a:t>(i) Temperature (T) </a:t>
            </a:r>
            <a:r>
              <a:t/>
            </a:r>
            <a:br/>
            <a:r>
              <a:rPr lang="en-US" altLang="en-US" sz="3600" b="1">
                <a:solidFill>
                  <a:srgbClr val="FF0000"/>
                </a:solidFill>
              </a:rPr>
              <a:t>(ii) Internal Energy (U) </a:t>
            </a:r>
            <a:r>
              <a:t/>
            </a:r>
            <a:br/>
            <a:r>
              <a:rPr lang="en-US" altLang="en-US" sz="3600" b="1">
                <a:solidFill>
                  <a:srgbClr val="FF0000"/>
                </a:solidFill>
              </a:rPr>
              <a:t>(iii) Entropy (S) </a:t>
            </a:r>
            <a:r>
              <a:t/>
            </a:r>
            <a:br/>
            <a:r>
              <a:rPr lang="en-US" altLang="en-US" sz="3600" b="1">
                <a:solidFill>
                  <a:srgbClr val="FF0000"/>
                </a:solidFill>
              </a:rPr>
              <a:t>(iv) Heat (Q) </a:t>
            </a:r>
            <a:r>
              <a:t/>
            </a:r>
            <a:br/>
            <a:r>
              <a:t/>
            </a:r>
            <a:br/>
            <a:r>
              <a:rPr lang="en-US" altLang="en-US" sz="3600"/>
              <a:t>• We will take up and discuss all these quantities as we progress through the lesson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048590"/>
          <p:cNvSpPr>
            <a:spLocks noGrp="1"/>
          </p:cNvSpPr>
          <p:nvPr>
            <p:ph type="title"/>
          </p:nvPr>
        </p:nvSpPr>
        <p:spPr>
          <a:xfrm>
            <a:off x="457200" y="1874837"/>
            <a:ext cx="8229600" cy="10969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sz="4000"/>
              <a:t>Introduction According to British scientist C. P. Snow, the three laws of thermodynamics can be (humorously) summarized as </a:t>
            </a:r>
            <a:r>
              <a:t/>
            </a:r>
            <a:br/>
            <a:r>
              <a:rPr lang="en-US" altLang="en-US" sz="4000" b="1">
                <a:solidFill>
                  <a:srgbClr val="FF0000"/>
                </a:solidFill>
              </a:rPr>
              <a:t>1. You can’t win </a:t>
            </a:r>
            <a:r>
              <a:t/>
            </a:r>
            <a:br/>
            <a:r>
              <a:rPr lang="en-US" altLang="en-US" sz="4000" b="1">
                <a:solidFill>
                  <a:srgbClr val="FF0000"/>
                </a:solidFill>
              </a:rPr>
              <a:t>2. You can’t even break even </a:t>
            </a:r>
            <a:r>
              <a:t/>
            </a:r>
            <a:br/>
            <a:r>
              <a:rPr lang="en-US" altLang="en-US" sz="4000" b="1">
                <a:solidFill>
                  <a:srgbClr val="FF0000"/>
                </a:solidFill>
              </a:rPr>
              <a:t>3. You can’t get out of the game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a:xfrm>
            <a:off x="457200" y="2286000"/>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algn="l" eaLnBrk="1" latinLnBrk="1" hangingPunct="1"/>
            <a:r>
              <a:rPr lang="en-US" altLang="en-US" sz="4000" b="1" u="sng">
                <a:solidFill>
                  <a:srgbClr val="002060"/>
                </a:solidFill>
              </a:rPr>
              <a:t>1.0 You can’t win (1st law) </a:t>
            </a:r>
            <a:r>
              <a:t/>
            </a:r>
            <a:br/>
            <a:r>
              <a:rPr lang="en-US" altLang="en-US" sz="4000"/>
              <a:t>• The first law of thermodynamics is an extension of the law of conservation of energy </a:t>
            </a:r>
            <a:r>
              <a:t/>
            </a:r>
            <a:br/>
            <a:r>
              <a:rPr lang="en-US" altLang="en-US" sz="4000"/>
              <a:t>• The change in internal energy of a system is equal to the heat added to the system minus the work done by the system </a:t>
            </a:r>
            <a:r>
              <a:rPr lang="en-US" altLang="en-US" sz="4000" b="1">
                <a:solidFill>
                  <a:srgbClr val="FF0000"/>
                </a:solidFill>
              </a:rPr>
              <a:t>ΔU = Q - 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Rectangle 1048592"/>
          <p:cNvSpPr/>
          <p:nvPr/>
        </p:nvSpPr>
        <p:spPr>
          <a:xfrm>
            <a:off x="0" y="1720850"/>
            <a:ext cx="9067800" cy="27584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Definitions</a:t>
            </a:r>
          </a:p>
          <a:p>
            <a:pPr lvl="0" eaLnBrk="1" latinLnBrk="1" hangingPunct="1"/>
            <a:endParaRPr lang="en-US" altLang="en-US"/>
          </a:p>
          <a:p>
            <a:pPr lvl="0" eaLnBrk="1" latinLnBrk="1" hangingPunct="1"/>
            <a:r>
              <a:rPr lang="en-US" altLang="en-US"/>
              <a:t>In our study of thermodynamics, we will choose a small part of the universe to which we will apply the laws of thermodynamics. We call this subset a </a:t>
            </a:r>
            <a:r>
              <a:rPr lang="en-US" altLang="en-US" b="1">
                <a:solidFill>
                  <a:srgbClr val="FF0000"/>
                </a:solidFill>
              </a:rPr>
              <a:t>SYSTEM</a:t>
            </a:r>
            <a:r>
              <a:rPr lang="en-US" altLang="en-US"/>
              <a:t>. </a:t>
            </a:r>
          </a:p>
          <a:p>
            <a:pPr lvl="0" eaLnBrk="1" latinLnBrk="1" hangingPunct="1"/>
            <a:endParaRPr lang="en-US" altLang="en-US"/>
          </a:p>
          <a:p>
            <a:pPr lvl="0" eaLnBrk="1" latinLnBrk="1" hangingPunct="1"/>
            <a:r>
              <a:rPr lang="en-US" altLang="en-US"/>
              <a:t>The thermodynamic system is analogous to the free body diagram to which we apply the laws of mechanics, (i.e. Newton’s Laws of Motion). </a:t>
            </a:r>
          </a:p>
          <a:p>
            <a:pPr lvl="0" eaLnBrk="1" latinLnBrk="1" hangingPunct="1"/>
            <a:endParaRPr lang="en-US" altLang="en-US"/>
          </a:p>
          <a:p>
            <a:pPr lvl="0" eaLnBrk="1" latinLnBrk="1" hangingPunct="1"/>
            <a:r>
              <a:rPr lang="en-US" altLang="en-US"/>
              <a:t>The system is a macroscopically identifiable collection of matter on which we focus our attention (eg: the water kettle or the aircraft engine).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Rectangle 1048593"/>
          <p:cNvSpPr/>
          <p:nvPr/>
        </p:nvSpPr>
        <p:spPr>
          <a:xfrm>
            <a:off x="0" y="304800"/>
            <a:ext cx="9144000" cy="14249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a:t>The rest of the universe outside the system close enough to the system to have some perceptible effect on the system is called the surroundings. </a:t>
            </a:r>
          </a:p>
          <a:p>
            <a:pPr lvl="0" algn="just" eaLnBrk="1" latinLnBrk="1" hangingPunct="1"/>
            <a:endParaRPr lang="en-US" altLang="en-US"/>
          </a:p>
          <a:p>
            <a:pPr lvl="0" algn="just" eaLnBrk="1" latinLnBrk="1" hangingPunct="1"/>
            <a:r>
              <a:rPr lang="en-US" altLang="en-US"/>
              <a:t>The surfaces which separates the system from the surroundings are called the boundaries as shown in fig below (eg: walls of the kettle, the housing of the engine).</a:t>
            </a:r>
          </a:p>
        </p:txBody>
      </p:sp>
      <p:sp>
        <p:nvSpPr>
          <p:cNvPr id="1048595" name="Rectangle 1048594"/>
          <p:cNvSpPr/>
          <p:nvPr/>
        </p:nvSpPr>
        <p:spPr>
          <a:xfrm>
            <a:off x="0" y="2209800"/>
            <a:ext cx="9144000" cy="891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Closed system </a:t>
            </a:r>
            <a:r>
              <a:rPr lang="en-US" altLang="en-US"/>
              <a:t>- in which no mass is permitted to cross the system boundary i.e. we would always consider a system of constant mass. We do permit heat and work to enter or leave but not mass.</a:t>
            </a:r>
          </a:p>
        </p:txBody>
      </p:sp>
      <p:sp>
        <p:nvSpPr>
          <p:cNvPr id="1048596" name="Rectangle 1048595"/>
          <p:cNvSpPr/>
          <p:nvPr/>
        </p:nvSpPr>
        <p:spPr>
          <a:xfrm>
            <a:off x="0" y="3505200"/>
            <a:ext cx="9067800" cy="11582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Open system</a:t>
            </a:r>
            <a:r>
              <a:rPr lang="en-US" altLang="en-US"/>
              <a:t>- in which we permit mass to cross the system boundary in either direction (from the system to surroundings or vice versa). In analysing open systems, we typically look at a specified region of space, and observe what happens at the boundaries of that region.</a:t>
            </a:r>
          </a:p>
        </p:txBody>
      </p:sp>
      <p:sp>
        <p:nvSpPr>
          <p:cNvPr id="1048597" name="TextBox 1048596"/>
          <p:cNvSpPr txBox="1"/>
          <p:nvPr/>
        </p:nvSpPr>
        <p:spPr>
          <a:xfrm>
            <a:off x="457200" y="5486400"/>
            <a:ext cx="233680" cy="358140"/>
          </a:xfrm>
          <a:prstGeom prst="rect">
            <a:avLst/>
          </a:prstGeom>
          <a:noFill/>
          <a:ln>
            <a:noFill/>
          </a:ln>
        </p:spPr>
        <p:txBody>
          <a:bodyPr vert="horz" wrap="non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endParaRPr lang="en-US" altLang="en-US"/>
          </a:p>
        </p:txBody>
      </p:sp>
      <p:sp>
        <p:nvSpPr>
          <p:cNvPr id="1048598" name="Rectangle 1048597"/>
          <p:cNvSpPr/>
          <p:nvPr/>
        </p:nvSpPr>
        <p:spPr>
          <a:xfrm>
            <a:off x="0" y="5019675"/>
            <a:ext cx="8915400" cy="891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algn="just" eaLnBrk="1" latinLnBrk="1" hangingPunct="1"/>
            <a:r>
              <a:rPr lang="en-US" altLang="en-US" b="1"/>
              <a:t>Isolated System </a:t>
            </a:r>
            <a:r>
              <a:rPr lang="en-US" altLang="en-US"/>
              <a:t>- in which there is no interaction between system and the surroundings. It is of fixed mass and energy, and hence there is no mass and energy transfer across the system boundary.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Rectangle 1048598"/>
          <p:cNvSpPr/>
          <p:nvPr/>
        </p:nvSpPr>
        <p:spPr>
          <a:xfrm>
            <a:off x="0" y="381000"/>
            <a:ext cx="9144000" cy="1691641"/>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Zeroth Law Of Thermodynamics (Contd…)</a:t>
            </a:r>
          </a:p>
          <a:p>
            <a:pPr lvl="0" eaLnBrk="1" latinLnBrk="1" hangingPunct="1"/>
            <a:endParaRPr lang="en-US" altLang="en-US"/>
          </a:p>
          <a:p>
            <a:pPr lvl="0" eaLnBrk="1" latinLnBrk="1" hangingPunct="1"/>
            <a:r>
              <a:rPr lang="en-US" altLang="en-US"/>
              <a:t>Two systems are said to be equal in temperature, when there is no change in their respective observable properties when they are brought together. In other words, “when two systems are at the same temperature they are in thermal equilibrium” (They will not exchange heat).</a:t>
            </a:r>
          </a:p>
        </p:txBody>
      </p:sp>
      <p:sp>
        <p:nvSpPr>
          <p:cNvPr id="1048600" name="Rectangle 1048599"/>
          <p:cNvSpPr/>
          <p:nvPr/>
        </p:nvSpPr>
        <p:spPr>
          <a:xfrm>
            <a:off x="0" y="2484437"/>
            <a:ext cx="9144000" cy="38125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ea typeface="Arial" charset="0"/>
                <a:sym typeface="Arial" charset="0"/>
              </a:defRPr>
            </a:lvl5pPr>
          </a:lstStyle>
          <a:p>
            <a:pPr lvl="0" eaLnBrk="1" latinLnBrk="1" hangingPunct="1"/>
            <a:r>
              <a:rPr lang="en-US" altLang="en-US" b="1"/>
              <a:t>Explanation of Zeroth Law </a:t>
            </a:r>
          </a:p>
          <a:p>
            <a:pPr lvl="0" eaLnBrk="1" latinLnBrk="1" hangingPunct="1"/>
            <a:endParaRPr lang="en-US" altLang="en-US"/>
          </a:p>
          <a:p>
            <a:pPr lvl="0" eaLnBrk="1" latinLnBrk="1" hangingPunct="1"/>
            <a:r>
              <a:rPr lang="en-US" altLang="en-US"/>
              <a:t>Let us say T </a:t>
            </a:r>
            <a:r>
              <a:rPr lang="en-US" altLang="en-US" baseline="-25000"/>
              <a:t>A</a:t>
            </a:r>
            <a:r>
              <a:rPr lang="en-US" altLang="en-US"/>
              <a:t>,T</a:t>
            </a:r>
            <a:r>
              <a:rPr lang="en-US" altLang="en-US" baseline="-25000"/>
              <a:t>B</a:t>
            </a:r>
            <a:r>
              <a:rPr lang="en-US" altLang="en-US"/>
              <a:t> and T</a:t>
            </a:r>
            <a:r>
              <a:rPr lang="en-US" altLang="en-US" baseline="-25000"/>
              <a:t>C</a:t>
            </a:r>
            <a:r>
              <a:rPr lang="en-US" altLang="en-US"/>
              <a:t> are the temperatures of A,B and C respectively. </a:t>
            </a:r>
          </a:p>
          <a:p>
            <a:pPr lvl="0" eaLnBrk="1" latinLnBrk="1" hangingPunct="1"/>
            <a:endParaRPr lang="en-US" altLang="en-US"/>
          </a:p>
          <a:p>
            <a:pPr lvl="0" eaLnBrk="1" latinLnBrk="1" hangingPunct="1"/>
            <a:r>
              <a:rPr lang="en-US" altLang="en-US"/>
              <a:t>A and c are in thermal equilibrium. T</a:t>
            </a:r>
            <a:r>
              <a:rPr lang="en-US" altLang="en-US" baseline="-25000"/>
              <a:t>a</a:t>
            </a:r>
            <a:r>
              <a:rPr lang="en-US" altLang="en-US"/>
              <a:t>= t</a:t>
            </a:r>
            <a:r>
              <a:rPr lang="en-US" altLang="en-US" baseline="-25000"/>
              <a:t>c</a:t>
            </a:r>
            <a:r>
              <a:rPr lang="en-US" altLang="en-US"/>
              <a:t> </a:t>
            </a:r>
          </a:p>
          <a:p>
            <a:pPr lvl="0" eaLnBrk="1" latinLnBrk="1" hangingPunct="1"/>
            <a:r>
              <a:rPr lang="en-US" altLang="en-US"/>
              <a:t>B and C are in thermal equilibrium. T</a:t>
            </a:r>
            <a:r>
              <a:rPr lang="en-US" altLang="en-US" baseline="-25000"/>
              <a:t>b</a:t>
            </a:r>
            <a:r>
              <a:rPr lang="en-US" altLang="en-US"/>
              <a:t>= t</a:t>
            </a:r>
            <a:r>
              <a:rPr lang="en-US" altLang="en-US" baseline="-25000"/>
              <a:t>c</a:t>
            </a:r>
            <a:r>
              <a:rPr lang="en-US" altLang="en-US"/>
              <a:t> </a:t>
            </a:r>
          </a:p>
          <a:p>
            <a:pPr lvl="0" eaLnBrk="1" latinLnBrk="1" hangingPunct="1"/>
            <a:r>
              <a:rPr lang="en-US" altLang="en-US"/>
              <a:t>Consequence of of ‘0’th law </a:t>
            </a:r>
          </a:p>
          <a:p>
            <a:pPr lvl="0" eaLnBrk="1" latinLnBrk="1" hangingPunct="1"/>
            <a:endParaRPr lang="en-US" altLang="en-US"/>
          </a:p>
          <a:p>
            <a:pPr lvl="0" eaLnBrk="1" latinLnBrk="1" hangingPunct="1"/>
            <a:r>
              <a:rPr lang="en-US" altLang="en-US"/>
              <a:t> A and B will also be in thermal equilibrium T</a:t>
            </a:r>
            <a:r>
              <a:rPr lang="en-US" altLang="en-US" baseline="-25000"/>
              <a:t>A</a:t>
            </a:r>
            <a:r>
              <a:rPr lang="en-US" altLang="en-US"/>
              <a:t>= T</a:t>
            </a:r>
            <a:r>
              <a:rPr lang="en-US" altLang="en-US" baseline="-25000"/>
              <a:t>B</a:t>
            </a:r>
            <a:r>
              <a:rPr lang="en-US" altLang="en-US"/>
              <a:t> </a:t>
            </a:r>
          </a:p>
          <a:p>
            <a:pPr lvl="0" eaLnBrk="1" latinLnBrk="1" hangingPunct="1"/>
            <a:endParaRPr lang="en-US" altLang="en-US"/>
          </a:p>
          <a:p>
            <a:pPr lvl="0" eaLnBrk="1" latinLnBrk="1" hangingPunct="1"/>
            <a:r>
              <a:rPr lang="en-US" altLang="en-US"/>
              <a:t>Looks very logical </a:t>
            </a:r>
          </a:p>
          <a:p>
            <a:pPr lvl="0" eaLnBrk="1" latinLnBrk="1" hangingPunct="1"/>
            <a:endParaRPr lang="en-US" altLang="en-US"/>
          </a:p>
          <a:p>
            <a:pPr lvl="0" eaLnBrk="1" latinLnBrk="1" hangingPunct="1"/>
            <a:r>
              <a:rPr lang="en-US" altLang="en-US"/>
              <a:t>All temperature measurements are based on this LAW.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endParaRPr lang="en-IN" altLang="en-US"/>
          </a:p>
        </p:txBody>
      </p:sp>
      <p:sp>
        <p:nvSpPr>
          <p:cNvPr id="1048602" name="Content Placeholder 1048601"/>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endParaRPr lang="en-IN" altLang="en-US"/>
          </a:p>
        </p:txBody>
      </p:sp>
      <p:pic>
        <p:nvPicPr>
          <p:cNvPr id="2097152" name="Picture 2097151"/>
          <p:cNvPicPr>
            <a:picLocks/>
          </p:cNvPicPr>
          <p:nvPr/>
        </p:nvPicPr>
        <p:blipFill>
          <a:blip r:embed="rId2"/>
          <a:srcRect/>
          <a:stretch>
            <a:fillRect/>
          </a:stretch>
        </p:blipFill>
        <p:spPr>
          <a:xfrm>
            <a:off x="0" y="609600"/>
            <a:ext cx="9066212" cy="5562600"/>
          </a:xfrm>
          <a:prstGeom prst="rect">
            <a:avLst/>
          </a:prstGeom>
          <a:noFill/>
          <a:ln>
            <a:noFill/>
          </a:ln>
        </p:spPr>
      </p:pic>
    </p:spTree>
  </p:cSld>
  <p:clrMapOvr>
    <a:masterClrMapping/>
  </p:clrMapOvr>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968</Words>
  <Application>Microsoft Office PowerPoint</Application>
  <PresentationFormat>On-screen Show (4:3)</PresentationFormat>
  <Paragraphs>123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主题</vt:lpstr>
      <vt:lpstr>PHYSICS</vt:lpstr>
      <vt:lpstr>Slide 2</vt:lpstr>
      <vt:lpstr>Getting Started  • All of thermodynamics can be expressed in terms of four quantities  (i) Temperature (T)  (ii) Internal Energy (U)  (iii) Entropy (S)  (iv) Heat (Q)   • We will take up and discuss all these quantities as we progress through the lesson</vt:lpstr>
      <vt:lpstr>Introduction According to British scientist C. P. Snow, the three laws of thermodynamics can be (humorously) summarized as  1. You can’t win  2. You can’t even break even  3. You can’t get out of the game</vt:lpstr>
      <vt:lpstr>1.0 You can’t win (1st law)  • The first law of thermodynamics is an extension of the law of conservation of energy  • The change in internal energy of a system is equal to the heat added to the system minus the work done by the system ΔU = Q - W</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mlac kasba</dc:creator>
  <cp:lastModifiedBy>MLAC KASBA</cp:lastModifiedBy>
  <cp:revision>15</cp:revision>
  <dcterms:created xsi:type="dcterms:W3CDTF">2020-03-20T02:46:08Z</dcterms:created>
  <dcterms:modified xsi:type="dcterms:W3CDTF">2020-04-03T08:39:35Z</dcterms:modified>
</cp:coreProperties>
</file>