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72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E1C89-0B1E-42FA-9F2D-504E7398A714}" type="datetimeFigureOut">
              <a:rPr lang="en-US" smtClean="0"/>
              <a:pPr/>
              <a:t>4/24/2020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1201-A241-4894-A440-1B4F4B4942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696200" cy="3048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Differential Equation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mtClean="0"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latin typeface="Times New Roman" pitchFamily="18" charset="0"/>
                <a:cs typeface="Times New Roman" pitchFamily="18" charset="0"/>
              </a:rPr>
              <a:t>Lecture-21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Higher order linear differential Equation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477000" cy="3048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/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roots are complex conjugate and distinct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           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Example1. Solve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 Given Eq. is 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Then general solution of (1) is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335087" y="1752600"/>
          <a:ext cx="5294313" cy="406400"/>
        </p:xfrm>
        <a:graphic>
          <a:graphicData uri="http://schemas.openxmlformats.org/presentationml/2006/ole">
            <p:oleObj spid="_x0000_s21506" name="Equation" r:id="rId3" imgW="2552400" imgH="20304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2362200"/>
          <a:ext cx="6858000" cy="381000"/>
        </p:xfrm>
        <a:graphic>
          <a:graphicData uri="http://schemas.openxmlformats.org/presentationml/2006/ole">
            <p:oleObj spid="_x0000_s21507" name="Equation" r:id="rId4" imgW="4660560" imgH="2538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44925" y="2743200"/>
          <a:ext cx="2590800" cy="685800"/>
        </p:xfrm>
        <a:graphic>
          <a:graphicData uri="http://schemas.openxmlformats.org/presentationml/2006/ole">
            <p:oleObj spid="_x0000_s21508" name="Equation" r:id="rId5" imgW="1143000" imgH="4190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687888" y="3505200"/>
          <a:ext cx="1444625" cy="457200"/>
        </p:xfrm>
        <a:graphic>
          <a:graphicData uri="http://schemas.openxmlformats.org/presentationml/2006/ole">
            <p:oleObj spid="_x0000_s21509" name="Equation" r:id="rId6" imgW="888840" imgH="27936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886200" y="4114800"/>
          <a:ext cx="4837112" cy="992188"/>
        </p:xfrm>
        <a:graphic>
          <a:graphicData uri="http://schemas.openxmlformats.org/presentationml/2006/ole">
            <p:oleObj spid="_x0000_s21510" name="Equation" r:id="rId7" imgW="3340080" imgH="72360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613025" y="5727700"/>
          <a:ext cx="4378325" cy="431800"/>
        </p:xfrm>
        <a:graphic>
          <a:graphicData uri="http://schemas.openxmlformats.org/presentationml/2006/ole">
            <p:oleObj spid="_x0000_s21511" name="Equation" r:id="rId8" imgW="1841400" imgH="228600" progId="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differential equation of higher order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differential equation with constant co-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efficients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differential equation of second order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Complementary function (C.F)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Formation of  Auxiliary equation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Particular Integral (P. I).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9445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Higher order linear differential Equation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differential equation of the form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                       are constants or functions of x alone. is called linear differential equation of nth order.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Remark:-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If                        are constants and Q is a function of x only or constant. Then (1) is called linear differential equation of nth order with constants co-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efficients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51000" y="1905000"/>
          <a:ext cx="5919788" cy="762000"/>
        </p:xfrm>
        <a:graphic>
          <a:graphicData uri="http://schemas.openxmlformats.org/presentationml/2006/ole">
            <p:oleObj spid="_x0000_s1026" name="Equation" r:id="rId3" imgW="2831760" imgH="41904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52600" y="2819400"/>
          <a:ext cx="2209800" cy="381000"/>
        </p:xfrm>
        <a:graphic>
          <a:graphicData uri="http://schemas.openxmlformats.org/presentationml/2006/ole">
            <p:oleObj spid="_x0000_s1027" name="Equation" r:id="rId4" imgW="1257120" imgH="2286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732088" y="4267200"/>
          <a:ext cx="2079625" cy="457200"/>
        </p:xfrm>
        <a:graphic>
          <a:graphicData uri="http://schemas.openxmlformats.org/presentationml/2006/ole">
            <p:oleObj spid="_x0000_s1028" name="Equation" r:id="rId5" imgW="812520" imgH="228600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differential Equation with Constant co-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efficients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differential equation of the form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                    are constants and Q is a constant or function of x only. is called linear differential equation of nth order with constants co-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efficients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16386" name="Equation" r:id="rId3" imgW="914400" imgH="19872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174875" y="1981200"/>
          <a:ext cx="5464175" cy="709613"/>
        </p:xfrm>
        <a:graphic>
          <a:graphicData uri="http://schemas.openxmlformats.org/presentationml/2006/ole">
            <p:oleObj spid="_x0000_s16387" name="Equation" r:id="rId4" imgW="2793960" imgH="41904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752600" y="2819400"/>
          <a:ext cx="1828800" cy="457200"/>
        </p:xfrm>
        <a:graphic>
          <a:graphicData uri="http://schemas.openxmlformats.org/presentationml/2006/ole">
            <p:oleObj spid="_x0000_s16388" name="Equation" r:id="rId5" imgW="927000" imgH="22860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362200" y="4749800"/>
          <a:ext cx="5029200" cy="1651000"/>
        </p:xfrm>
        <a:graphic>
          <a:graphicData uri="http://schemas.openxmlformats.org/presentationml/2006/ole">
            <p:oleObj spid="_x0000_s16389" name="Equation" r:id="rId6" imgW="2908080" imgH="1193760" progId="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general solution or complete solution of (2) 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═ C.F+P.I…..(3)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C.F═ Complementary function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and P.I ═Particular Integral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Remarks:- If Q ═0,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general solution of (2) is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 ═ C.F…..(4)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1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Formation of Auxiliary Equation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From(2),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 auxiliary equation of (5)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                                  be the roots of Eq. (6).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57400" y="1600200"/>
          <a:ext cx="5562600" cy="1752600"/>
        </p:xfrm>
        <a:graphic>
          <a:graphicData uri="http://schemas.openxmlformats.org/presentationml/2006/ole">
            <p:oleObj spid="_x0000_s17410" name="Equation" r:id="rId3" imgW="2666880" imgH="86328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89062" y="3962400"/>
          <a:ext cx="6611938" cy="1028700"/>
        </p:xfrm>
        <a:graphic>
          <a:graphicData uri="http://schemas.openxmlformats.org/presentationml/2006/ole">
            <p:oleObj spid="_x0000_s17411" name="Equation" r:id="rId4" imgW="2501640" imgH="4572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219200" y="5105400"/>
          <a:ext cx="3048000" cy="533400"/>
        </p:xfrm>
        <a:graphic>
          <a:graphicData uri="http://schemas.openxmlformats.org/presentationml/2006/ole">
            <p:oleObj spid="_x0000_s17412" name="Equation" r:id="rId5" imgW="1028520" imgH="228600" progId="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 of finding complementary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C.F depends on the nature of the roots of  the auxiliary  Eq.(6) according as</a:t>
            </a:r>
          </a:p>
          <a:p>
            <a:pPr marL="571500" indent="-57150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roots are real and distinct (different)</a:t>
            </a:r>
          </a:p>
          <a:p>
            <a:pPr marL="571500" indent="-57150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roots are real and equal (repeated)</a:t>
            </a:r>
          </a:p>
          <a:p>
            <a:pPr marL="571500" indent="-57150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roots are conjugate complex and distinct.</a:t>
            </a:r>
          </a:p>
          <a:p>
            <a:pPr marL="571500" indent="-571500">
              <a:buAutoNum type="romanLcParenBoth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roots are conjugate complex and repeated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roots are real and distinct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                           all are distinct.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Example1. Solve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Solution:- Given Eq. is 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Then general solution of (1) is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295400" y="1752600"/>
          <a:ext cx="2133600" cy="457200"/>
        </p:xfrm>
        <a:graphic>
          <a:graphicData uri="http://schemas.openxmlformats.org/presentationml/2006/ole">
            <p:oleObj spid="_x0000_s19458" name="Equation" r:id="rId3" imgW="1028520" imgH="2286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2286000"/>
          <a:ext cx="4800600" cy="533400"/>
        </p:xfrm>
        <a:graphic>
          <a:graphicData uri="http://schemas.openxmlformats.org/presentationml/2006/ole">
            <p:oleObj spid="_x0000_s19459" name="Equation" r:id="rId4" imgW="2336760" imgH="24120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00438" y="2743200"/>
          <a:ext cx="3281362" cy="685800"/>
        </p:xfrm>
        <a:graphic>
          <a:graphicData uri="http://schemas.openxmlformats.org/presentationml/2006/ole">
            <p:oleObj spid="_x0000_s19460" name="Equation" r:id="rId5" imgW="1447560" imgH="4190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419600" y="3505200"/>
          <a:ext cx="1981200" cy="457200"/>
        </p:xfrm>
        <a:graphic>
          <a:graphicData uri="http://schemas.openxmlformats.org/presentationml/2006/ole">
            <p:oleObj spid="_x0000_s19461" name="Equation" r:id="rId6" imgW="1218960" imgH="27936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03662" y="4114800"/>
          <a:ext cx="4325938" cy="992188"/>
        </p:xfrm>
        <a:graphic>
          <a:graphicData uri="http://schemas.openxmlformats.org/presentationml/2006/ole">
            <p:oleObj spid="_x0000_s19462" name="Equation" r:id="rId7" imgW="2298600" imgH="72360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155950" y="5715000"/>
          <a:ext cx="3290888" cy="457200"/>
        </p:xfrm>
        <a:graphic>
          <a:graphicData uri="http://schemas.openxmlformats.org/presentationml/2006/ole">
            <p:oleObj spid="_x0000_s19463" name="Equation" r:id="rId8" imgW="1384200" imgH="241200" progId="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roots are real and repeated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Suppose k roots are equal and remaining distinct.</a:t>
            </a:r>
          </a:p>
          <a:p>
            <a:pPr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.e.                         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Example1.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 Given Eq. is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The auxiliary Eq. is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Then general solution of (1) is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92212" y="1905000"/>
          <a:ext cx="3608388" cy="457200"/>
        </p:xfrm>
        <a:graphic>
          <a:graphicData uri="http://schemas.openxmlformats.org/presentationml/2006/ole">
            <p:oleObj spid="_x0000_s20482" name="Equation" r:id="rId3" imgW="1739880" imgH="228600" progId="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524000" y="2514600"/>
          <a:ext cx="6858000" cy="457200"/>
        </p:xfrm>
        <a:graphic>
          <a:graphicData uri="http://schemas.openxmlformats.org/presentationml/2006/ole">
            <p:oleObj spid="_x0000_s20483" name="Equation" r:id="rId4" imgW="4140000" imgH="279360" progId="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500438" y="2971800"/>
          <a:ext cx="3281362" cy="685800"/>
        </p:xfrm>
        <a:graphic>
          <a:graphicData uri="http://schemas.openxmlformats.org/presentationml/2006/ole">
            <p:oleObj spid="_x0000_s20484" name="Equation" r:id="rId5" imgW="1447560" imgH="419040" progId="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72000" y="3733800"/>
          <a:ext cx="1981200" cy="457200"/>
        </p:xfrm>
        <a:graphic>
          <a:graphicData uri="http://schemas.openxmlformats.org/presentationml/2006/ole">
            <p:oleObj spid="_x0000_s20485" name="Equation" r:id="rId6" imgW="1218960" imgH="27936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3962400" y="4244975"/>
          <a:ext cx="3584575" cy="1185863"/>
        </p:xfrm>
        <a:graphic>
          <a:graphicData uri="http://schemas.openxmlformats.org/presentationml/2006/ole">
            <p:oleObj spid="_x0000_s20486" name="Equation" r:id="rId7" imgW="1904760" imgH="749160" progId="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141663" y="5943600"/>
          <a:ext cx="3321050" cy="457200"/>
        </p:xfrm>
        <a:graphic>
          <a:graphicData uri="http://schemas.openxmlformats.org/presentationml/2006/ole">
            <p:oleObj spid="_x0000_s20487" name="Equation" r:id="rId8" imgW="1396800" imgH="241200" progId="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412</Words>
  <Application>Microsoft Office PowerPoint</Application>
  <PresentationFormat>On-screen Show (4:3)</PresentationFormat>
  <Paragraphs>73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Differential Equation Lecture-21 Higher order linear differential Equation UG (B.Sc., Part-2)</vt:lpstr>
      <vt:lpstr>Contents</vt:lpstr>
      <vt:lpstr>Higher order linear differential Equation</vt:lpstr>
      <vt:lpstr>Linear differential Equation with Constant co-efficients</vt:lpstr>
      <vt:lpstr>Solution of (2)</vt:lpstr>
      <vt:lpstr>Formation of Auxiliary Equation</vt:lpstr>
      <vt:lpstr>Method of finding complementary function</vt:lpstr>
      <vt:lpstr>When the roots are real and distinct</vt:lpstr>
      <vt:lpstr>When the roots are real and repeated</vt:lpstr>
      <vt:lpstr>When the roots are complex conjugate and distinct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Non-exact D.E. Lecture-26</dc:title>
  <dc:creator>rahman</dc:creator>
  <cp:lastModifiedBy>ADMIN</cp:lastModifiedBy>
  <cp:revision>48</cp:revision>
  <dcterms:created xsi:type="dcterms:W3CDTF">2019-04-05T06:31:25Z</dcterms:created>
  <dcterms:modified xsi:type="dcterms:W3CDTF">2020-04-24T10:29:32Z</dcterms:modified>
</cp:coreProperties>
</file>