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erverZoom="0">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lvl1pPr marL="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5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presProps" Target="pres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notesMaster" Target="notesMasters/notesMaster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30"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31"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32"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33"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34"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35"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4" name="Title 1"/>
          <p:cNvSpPr>
            <a:spLocks noGrp="1"/>
          </p:cNvSpPr>
          <p:nvPr>
            <p:ph type="ctrTitle"/>
          </p:nvPr>
        </p:nvSpPr>
        <p:spPr>
          <a:xfrm>
            <a:off x="685800" y="2130425"/>
            <a:ext cx="7772400" cy="1470025"/>
          </a:xfrm>
        </p:spPr>
        <p:txBody>
          <a:bodyPr/>
          <a:lstStyle/>
          <a:p>
            <a:r>
              <a:rPr lang="en-US"/>
              <a:t>Click to edit Master title style</a:t>
            </a:r>
          </a:p>
        </p:txBody>
      </p:sp>
      <p:sp>
        <p:nvSpPr>
          <p:cNvPr id="1048585"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3/31/2020</a:t>
            </a:fld>
            <a:endParaRPr lang="en-US" altLang="en-US" sz="1200">
              <a:solidFill>
                <a:srgbClr val="898989"/>
              </a:solidFill>
              <a:latin typeface="Calibri" pitchFamily="34" charset="0"/>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27" name="Title 1"/>
          <p:cNvSpPr>
            <a:spLocks noGrp="1"/>
          </p:cNvSpPr>
          <p:nvPr>
            <p:ph type="title"/>
          </p:nvPr>
        </p:nvSpPr>
        <p:spPr/>
        <p:txBody>
          <a:bodyPr/>
          <a:lstStyle/>
          <a:p>
            <a:r>
              <a:rPr lang="en-US"/>
              <a:t>Click to edit Master title style</a:t>
            </a:r>
          </a:p>
        </p:txBody>
      </p:sp>
      <p:sp>
        <p:nvSpPr>
          <p:cNvPr id="1048628"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3/31/2020</a:t>
            </a:fld>
            <a:endParaRPr lang="en-US" altLang="en-US" sz="1200">
              <a:solidFill>
                <a:srgbClr val="898989"/>
              </a:solidFill>
              <a:latin typeface="Calibri" pitchFamily="34" charset="0"/>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1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104861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3/31/2020</a:t>
            </a:fld>
            <a:endParaRPr lang="en-US" altLang="en-US" sz="1200">
              <a:solidFill>
                <a:srgbClr val="898989"/>
              </a:solidFill>
              <a:latin typeface="Calibri" pitchFamily="34" charset="0"/>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8" name="Title 1"/>
          <p:cNvSpPr>
            <a:spLocks noGrp="1"/>
          </p:cNvSpPr>
          <p:nvPr>
            <p:ph type="title"/>
          </p:nvPr>
        </p:nvSpPr>
        <p:spPr/>
        <p:txBody>
          <a:bodyPr/>
          <a:lstStyle/>
          <a:p>
            <a:r>
              <a:rPr lang="en-US"/>
              <a:t>Click to edit Master title style</a:t>
            </a:r>
          </a:p>
        </p:txBody>
      </p:sp>
      <p:sp>
        <p:nvSpPr>
          <p:cNvPr id="1048589"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3/31/2020</a:t>
            </a:fld>
            <a:endParaRPr lang="en-US" altLang="en-US" sz="1200">
              <a:solidFill>
                <a:srgbClr val="898989"/>
              </a:solidFill>
              <a:latin typeface="Calibri" pitchFamily="34" charset="0"/>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2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104862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3/31/2020</a:t>
            </a:fld>
            <a:endParaRPr lang="en-US" altLang="en-US" sz="1200">
              <a:solidFill>
                <a:srgbClr val="898989"/>
              </a:solidFill>
              <a:latin typeface="Calibri" pitchFamily="34" charset="0"/>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24" name="Title 1"/>
          <p:cNvSpPr>
            <a:spLocks noGrp="1"/>
          </p:cNvSpPr>
          <p:nvPr>
            <p:ph type="title"/>
          </p:nvPr>
        </p:nvSpPr>
        <p:spPr/>
        <p:txBody>
          <a:bodyPr/>
          <a:lstStyle/>
          <a:p>
            <a:r>
              <a:rPr lang="en-US"/>
              <a:t>Click to edit Master title style</a:t>
            </a:r>
          </a:p>
        </p:txBody>
      </p:sp>
      <p:sp>
        <p:nvSpPr>
          <p:cNvPr id="1048625"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26"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3/31/2020</a:t>
            </a:fld>
            <a:endParaRPr lang="en-US" altLang="en-US" sz="1200">
              <a:solidFill>
                <a:srgbClr val="898989"/>
              </a:solidFill>
              <a:latin typeface="Calibri" pitchFamily="34" charset="0"/>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17" name="Title 1"/>
          <p:cNvSpPr>
            <a:spLocks noGrp="1"/>
          </p:cNvSpPr>
          <p:nvPr>
            <p:ph type="title"/>
          </p:nvPr>
        </p:nvSpPr>
        <p:spPr/>
        <p:txBody>
          <a:bodyPr/>
          <a:lstStyle/>
          <a:p>
            <a:r>
              <a:rPr lang="en-US"/>
              <a:t>Click to edit Master title style</a:t>
            </a:r>
          </a:p>
        </p:txBody>
      </p:sp>
      <p:sp>
        <p:nvSpPr>
          <p:cNvPr id="1048618"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619"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20"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621"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3/31/2020</a:t>
            </a:fld>
            <a:endParaRPr lang="en-US" altLang="en-US" sz="1200">
              <a:solidFill>
                <a:srgbClr val="898989"/>
              </a:solidFill>
              <a:latin typeface="Calibri" pitchFamily="34" charset="0"/>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29" name="Title 1"/>
          <p:cNvSpPr>
            <a:spLocks noGrp="1"/>
          </p:cNvSpPr>
          <p:nvPr>
            <p:ph type="title"/>
          </p:nvPr>
        </p:nvSpPr>
        <p:spPr/>
        <p:txBody>
          <a:bodyPr/>
          <a:lstStyle/>
          <a:p>
            <a:r>
              <a:rPr lang="en-US"/>
              <a:t>Click to edit Master title style</a:t>
            </a:r>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3/31/2020</a:t>
            </a:fld>
            <a:endParaRPr lang="en-US" altLang="en-US" sz="1200">
              <a:solidFill>
                <a:srgbClr val="898989"/>
              </a:solidFill>
              <a:latin typeface="Calibri" pitchFamily="34" charset="0"/>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3/31/2020</a:t>
            </a:fld>
            <a:endParaRPr lang="en-US" altLang="en-US" sz="1200">
              <a:solidFill>
                <a:srgbClr val="898989"/>
              </a:solidFill>
              <a:latin typeface="Calibri" pitchFamily="34" charset="0"/>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09"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1048610"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11"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3/31/2020</a:t>
            </a:fld>
            <a:endParaRPr lang="en-US" altLang="en-US" sz="1200">
              <a:solidFill>
                <a:srgbClr val="898989"/>
              </a:solidFill>
              <a:latin typeface="Calibri" pitchFamily="34" charset="0"/>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14"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1048615" name="Picture Placeholder 2"/>
          <p:cNvSpPr>
            <a:spLocks noGrp="1"/>
          </p:cNvSpPr>
          <p:nvPr>
            <p:ph type="pic" idx="1"/>
          </p:nvPr>
        </p:nvSpPr>
        <p:spPr>
          <a:xfrm>
            <a:off x="1792288" y="612775"/>
            <a:ext cx="5486400" cy="4114800"/>
          </a:xfrm>
        </p:spPr>
        <p:txBody>
          <a:bodyPr vert="horz" wrap="square" lIns="91440" tIns="45720" rIns="91440" bIns="45720" numCol="1" rtlCol="0" anchor="t" anchorCtr="0" compatLnSpc="1">
            <a:prstTxWarp prst="textNoShape">
              <a:avLst/>
            </a:prstTxWarp>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charset="0"/>
              <a:buNone/>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1048616"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3/31/2020</a:t>
            </a:fld>
            <a:endParaRPr lang="en-US" altLang="en-US" sz="1200">
              <a:solidFill>
                <a:srgbClr val="898989"/>
              </a:solidFill>
              <a:latin typeface="Calibri" pitchFamily="34" charset="0"/>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048576" name="Title Placeholder 1048575"/>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p>
            <a:pPr lvl="0"/>
            <a:r>
              <a:rPr lang="en-US" altLang="en-US"/>
              <a:t>Click to edit Master title style</a:t>
            </a:r>
          </a:p>
        </p:txBody>
      </p:sp>
      <p:sp>
        <p:nvSpPr>
          <p:cNvPr id="1048577" name="Text Placeholder 1048576"/>
          <p:cNvSpPr>
            <a:spLocks noGrp="1"/>
          </p:cNvSpPr>
          <p:nvPr>
            <p:ph type="body" idx="1"/>
          </p:nvPr>
        </p:nvSpPr>
        <p:spPr>
          <a:xfrm>
            <a:off x="457200" y="1600200"/>
            <a:ext cx="8229600" cy="4525962"/>
          </a:xfrm>
          <a:prstGeom prst="rect">
            <a:avLst/>
          </a:prstGeom>
          <a:noFill/>
          <a:ln>
            <a:noFill/>
          </a:ln>
        </p:spPr>
        <p:txBody>
          <a:bodyPr vert="horz" lIns="91440" tIns="45720" rIns="91440" bIns="45720" anchor="t"/>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3/31/2020</a:t>
            </a:fld>
            <a:endParaRPr lang="en-US" altLang="en-US" sz="1200">
              <a:solidFill>
                <a:srgbClr val="898989"/>
              </a:solidFill>
              <a:latin typeface="Calibri" pitchFamily="34" charset="0"/>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1" name="Title 1048580"/>
          <p:cNvSpPr>
            <a:spLocks noGrp="1"/>
          </p:cNvSpPr>
          <p:nvPr>
            <p:ph type="ctrTitle"/>
          </p:nvPr>
        </p:nvSpPr>
        <p:spPr>
          <a:xfrm>
            <a:off x="685800" y="2130425"/>
            <a:ext cx="7772400" cy="1470025"/>
          </a:xfrm>
          <a:prstGeom prst="rect">
            <a:avLst/>
          </a:prstGeom>
          <a:noFill/>
          <a:ln>
            <a:noFill/>
          </a:ln>
        </p:spPr>
        <p:txBody>
          <a:bodyPr vert="horz" lIns="91440" tIns="45720" rIns="91440" bIns="45720" anchor="ctr"/>
          <a:lstStyle>
            <a:lvl1pPr algn="ctr">
              <a:defRPr sz="4400"/>
            </a:lvl1pPr>
          </a:lstStyle>
          <a:p>
            <a:pPr lvl="0" eaLnBrk="1" latinLnBrk="1" hangingPunct="1"/>
            <a:r>
              <a:rPr lang="en-US" altLang="en-US" sz="9600" b="1">
                <a:solidFill>
                  <a:srgbClr val="FF0000"/>
                </a:solidFill>
              </a:rPr>
              <a:t>PHYSICS</a:t>
            </a:r>
          </a:p>
        </p:txBody>
      </p:sp>
      <p:sp>
        <p:nvSpPr>
          <p:cNvPr id="1048582" name="Subtitle 1048581"/>
          <p:cNvSpPr>
            <a:spLocks noGrp="1"/>
          </p:cNvSpPr>
          <p:nvPr>
            <p:ph type="subTitle" idx="1"/>
          </p:nvPr>
        </p:nvSpPr>
        <p:spPr>
          <a:xfrm>
            <a:off x="1371600" y="3886200"/>
            <a:ext cx="6400800" cy="1752600"/>
          </a:xfrm>
          <a:prstGeom prst="rect">
            <a:avLst/>
          </a:prstGeom>
          <a:noFill/>
          <a:ln>
            <a:noFill/>
          </a:ln>
        </p:spPr>
        <p:txBody>
          <a:bodyPr vert="horz" lIns="91440" tIns="45720" rIns="91440" bIns="45720" anchor="t"/>
          <a:lstStyle>
            <a:lvl1pPr marL="0" algn="ctr">
              <a:buNone/>
              <a:defRPr sz="3200">
                <a:solidFill>
                  <a:schemeClr val="dk1"/>
                </a:solidFill>
              </a:defRPr>
            </a:lvl1pPr>
            <a:lvl2pPr marL="457200" algn="ctr">
              <a:buNone/>
            </a:lvl2pPr>
            <a:lvl3pPr marL="914400" algn="ctr">
              <a:buNone/>
            </a:lvl3pPr>
            <a:lvl4pPr marL="1371600" algn="ctr">
              <a:buNone/>
            </a:lvl4pPr>
            <a:lvl5pPr marL="1828800" algn="ctr">
              <a:buNone/>
            </a:lvl5pPr>
          </a:lstStyle>
          <a:p>
            <a:pPr lvl="0" eaLnBrk="1" latinLnBrk="1" hangingPunct="1"/>
            <a:r>
              <a:rPr lang="en-US" altLang="en-US">
                <a:solidFill>
                  <a:srgbClr val="898989"/>
                </a:solidFill>
              </a:rPr>
              <a:t>B.Sc Part I</a:t>
            </a:r>
          </a:p>
        </p:txBody>
      </p:sp>
      <p:sp>
        <p:nvSpPr>
          <p:cNvPr id="1048583" name="TextBox 1048582"/>
          <p:cNvSpPr txBox="1"/>
          <p:nvPr/>
        </p:nvSpPr>
        <p:spPr>
          <a:xfrm>
            <a:off x="3348037" y="4648200"/>
            <a:ext cx="2633980" cy="1158240"/>
          </a:xfrm>
          <a:prstGeom prst="rect">
            <a:avLst/>
          </a:prstGeom>
          <a:noFill/>
          <a:ln>
            <a:noFill/>
          </a:ln>
        </p:spPr>
        <p:txBody>
          <a:bodyPr vert="horz" wrap="none" lIns="91440" tIns="45720" rIns="91440" bIns="45720" anchor="t">
            <a:spAutoFit/>
          </a:bodyPr>
          <a:lstStyle>
            <a:lvl1pPr marL="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5pPr>
          </a:lstStyle>
          <a:p>
            <a:pPr lvl="0" eaLnBrk="1" latinLnBrk="1" hangingPunct="1"/>
            <a:r>
              <a:rPr lang="en-US" altLang="en-US" b="1">
                <a:latin typeface="Calibri" pitchFamily="34" charset="0"/>
              </a:rPr>
              <a:t>Dr. Rajesh Kumar Neogy</a:t>
            </a:r>
          </a:p>
          <a:p>
            <a:pPr lvl="0" eaLnBrk="1" latinLnBrk="1" hangingPunct="1"/>
            <a:r>
              <a:rPr lang="en-US" altLang="en-US" b="1">
                <a:latin typeface="Calibri" pitchFamily="34" charset="0"/>
              </a:rPr>
              <a:t>Assistant Professor</a:t>
            </a:r>
          </a:p>
          <a:p>
            <a:pPr lvl="0" eaLnBrk="1" latinLnBrk="1" hangingPunct="1"/>
            <a:r>
              <a:rPr lang="en-US" altLang="en-US" b="1">
                <a:latin typeface="Calibri" pitchFamily="34" charset="0"/>
              </a:rPr>
              <a:t>Dept. Of Physics</a:t>
            </a:r>
          </a:p>
          <a:p>
            <a:pPr lvl="0" eaLnBrk="1" latinLnBrk="1" hangingPunct="1"/>
            <a:r>
              <a:rPr lang="en-US" altLang="en-US" b="1">
                <a:latin typeface="Calibri" pitchFamily="34" charset="0"/>
              </a:rPr>
              <a:t>M. L Arya College</a:t>
            </a:r>
            <a:r>
              <a:rPr lang="en-US" altLang="en-IN" b="1">
                <a:latin typeface="Calibri" pitchFamily="34" charset="0"/>
              </a:rPr>
              <a:t> k</a:t>
            </a:r>
            <a:r>
              <a:rPr lang="en-US" altLang="en-US" b="1">
                <a:latin typeface="Calibri" pitchFamily="34" charset="0"/>
              </a:rPr>
              <a:t>asba</a:t>
            </a:r>
            <a:endParaRPr lang="zh-CN"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itle 1048602"/>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Arial" charset="0"/>
              </a:defRPr>
            </a:lvl1pPr>
          </a:lstStyle>
          <a:p>
            <a:endParaRPr lang="en-IN" altLang="en-US"/>
          </a:p>
        </p:txBody>
      </p:sp>
      <p:sp>
        <p:nvSpPr>
          <p:cNvPr id="1048604" name="Content Placeholder 1048603"/>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Arial"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Arial"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Arial"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5pPr>
          </a:lstStyle>
          <a:p>
            <a:endParaRPr lang="en-IN" altLang="en-US"/>
          </a:p>
        </p:txBody>
      </p:sp>
      <p:pic>
        <p:nvPicPr>
          <p:cNvPr id="2097153" name="Picture 2097152"/>
          <p:cNvPicPr>
            <a:picLocks/>
          </p:cNvPicPr>
          <p:nvPr/>
        </p:nvPicPr>
        <p:blipFill>
          <a:blip r:embed="rId2"/>
          <a:srcRect/>
          <a:stretch>
            <a:fillRect/>
          </a:stretch>
        </p:blipFill>
        <p:spPr>
          <a:xfrm>
            <a:off x="533400" y="0"/>
            <a:ext cx="8181975" cy="6858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5" name="Title 1048604"/>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Arial" charset="0"/>
              </a:defRPr>
            </a:lvl1pPr>
          </a:lstStyle>
          <a:p>
            <a:endParaRPr lang="en-IN" altLang="en-US"/>
          </a:p>
        </p:txBody>
      </p:sp>
      <p:sp>
        <p:nvSpPr>
          <p:cNvPr id="1048606" name="Content Placeholder 1048605"/>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Arial"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Arial"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Arial"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5pPr>
          </a:lstStyle>
          <a:p>
            <a:endParaRPr lang="en-IN" altLang="en-US"/>
          </a:p>
        </p:txBody>
      </p:sp>
      <p:pic>
        <p:nvPicPr>
          <p:cNvPr id="2097154" name="Picture 2097153"/>
          <p:cNvPicPr>
            <a:picLocks/>
          </p:cNvPicPr>
          <p:nvPr/>
        </p:nvPicPr>
        <p:blipFill>
          <a:blip r:embed="rId2"/>
          <a:srcRect/>
          <a:stretch>
            <a:fillRect/>
          </a:stretch>
        </p:blipFill>
        <p:spPr>
          <a:xfrm>
            <a:off x="485775" y="66675"/>
            <a:ext cx="8172450" cy="672465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Title 1048606"/>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Arial" charset="0"/>
              </a:defRPr>
            </a:lvl1pPr>
          </a:lstStyle>
          <a:p>
            <a:endParaRPr lang="en-IN" altLang="en-US"/>
          </a:p>
        </p:txBody>
      </p:sp>
      <p:sp>
        <p:nvSpPr>
          <p:cNvPr id="1048608" name="Content Placeholder 1048607"/>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Arial"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Arial"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Arial"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5pPr>
          </a:lstStyle>
          <a:p>
            <a:endParaRPr lang="en-IN" altLang="en-US"/>
          </a:p>
        </p:txBody>
      </p:sp>
      <p:pic>
        <p:nvPicPr>
          <p:cNvPr id="2097155" name="Picture 2097154"/>
          <p:cNvPicPr>
            <a:picLocks/>
          </p:cNvPicPr>
          <p:nvPr/>
        </p:nvPicPr>
        <p:blipFill>
          <a:blip r:embed="rId2"/>
          <a:srcRect/>
          <a:stretch>
            <a:fillRect/>
          </a:stretch>
        </p:blipFill>
        <p:spPr>
          <a:xfrm>
            <a:off x="590550" y="228600"/>
            <a:ext cx="8248650" cy="63246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Rectangle 1048585"/>
          <p:cNvSpPr/>
          <p:nvPr/>
        </p:nvSpPr>
        <p:spPr>
          <a:xfrm>
            <a:off x="228600" y="228600"/>
            <a:ext cx="7193280" cy="815340"/>
          </a:xfrm>
          <a:prstGeom prst="rect">
            <a:avLst/>
          </a:prstGeom>
          <a:noFill/>
          <a:ln>
            <a:noFill/>
          </a:ln>
        </p:spPr>
        <p:txBody>
          <a:bodyPr vert="horz" wrap="none" lIns="91440" tIns="45720" rIns="91440" bIns="45720" anchor="t">
            <a:spAutoFit/>
          </a:bodyPr>
          <a:lstStyle>
            <a:lvl1pPr marL="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5pPr>
          </a:lstStyle>
          <a:p>
            <a:pPr lvl="0" eaLnBrk="1" latinLnBrk="1" hangingPunct="1"/>
            <a:r>
              <a:rPr lang="en-US" altLang="en-US" sz="4800" b="1">
                <a:latin typeface="Calibri" pitchFamily="34" charset="0"/>
              </a:rPr>
              <a:t>Laws of Thermodynamics</a:t>
            </a:r>
          </a:p>
        </p:txBody>
      </p:sp>
      <p:sp>
        <p:nvSpPr>
          <p:cNvPr id="1048587" name="Rectangle 1048586"/>
          <p:cNvSpPr/>
          <p:nvPr/>
        </p:nvSpPr>
        <p:spPr>
          <a:xfrm>
            <a:off x="0" y="1219200"/>
            <a:ext cx="9067800" cy="4269740"/>
          </a:xfrm>
          <a:prstGeom prst="rect">
            <a:avLst/>
          </a:prstGeom>
          <a:noFill/>
          <a:ln>
            <a:noFill/>
          </a:ln>
        </p:spPr>
        <p:txBody>
          <a:bodyPr vert="horz" lIns="91440" tIns="45720" rIns="91440" bIns="45720" anchor="t">
            <a:spAutoFit/>
          </a:bodyPr>
          <a:lstStyle>
            <a:lvl1pPr marL="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5pPr>
          </a:lstStyle>
          <a:p>
            <a:pPr lvl="0" eaLnBrk="1" latinLnBrk="1" hangingPunct="1"/>
            <a:r>
              <a:rPr lang="en-US" altLang="en-US" sz="4000">
                <a:solidFill>
                  <a:srgbClr val="FF0000"/>
                </a:solidFill>
                <a:latin typeface="Calibri" pitchFamily="34" charset="0"/>
              </a:rPr>
              <a:t>Thermodynamics </a:t>
            </a:r>
          </a:p>
          <a:p>
            <a:pPr lvl="0" eaLnBrk="1" latinLnBrk="1" hangingPunct="1"/>
            <a:r>
              <a:rPr lang="en-US" altLang="en-US" sz="4000">
                <a:solidFill>
                  <a:srgbClr val="FF0000"/>
                </a:solidFill>
                <a:latin typeface="Calibri" pitchFamily="34" charset="0"/>
              </a:rPr>
              <a:t>• Thermodynamics is the study of the effects of work, heat, and energy on a system </a:t>
            </a:r>
          </a:p>
          <a:p>
            <a:pPr lvl="0" eaLnBrk="1" latinLnBrk="1" hangingPunct="1"/>
            <a:r>
              <a:rPr lang="en-US" altLang="en-US" sz="4000">
                <a:solidFill>
                  <a:srgbClr val="FF0000"/>
                </a:solidFill>
                <a:latin typeface="Calibri" pitchFamily="34" charset="0"/>
              </a:rPr>
              <a:t>• Thermodynamics is only concerned with macroscopic (large-scale) changes and observations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Title 1048589"/>
          <p:cNvSpPr>
            <a:spLocks noGrp="1"/>
          </p:cNvSpPr>
          <p:nvPr>
            <p:ph type="title"/>
          </p:nvPr>
        </p:nvSpPr>
        <p:spPr>
          <a:xfrm>
            <a:off x="228600" y="-476"/>
            <a:ext cx="8686800" cy="6212839"/>
          </a:xfrm>
          <a:prstGeom prst="rect">
            <a:avLst/>
          </a:prstGeom>
          <a:noFill/>
          <a:ln>
            <a:noFill/>
          </a:ln>
        </p:spPr>
        <p:txBody>
          <a:bodyPr vert="horz" lIns="91440" tIns="45720" rIns="91440" bIns="45720" anchor="ctr">
            <a:spAutoFit/>
          </a:bodyP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Arial" charset="0"/>
              </a:defRPr>
            </a:lvl1pPr>
          </a:lstStyle>
          <a:p>
            <a:pPr lvl="0" algn="l" eaLnBrk="1" latinLnBrk="1" hangingPunct="1"/>
            <a:r>
              <a:rPr lang="en-US" altLang="en-US"/>
              <a:t>Getting Started </a:t>
            </a:r>
            <a:br/>
            <a:r>
              <a:rPr lang="en-US" altLang="en-US" sz="3600"/>
              <a:t>• All of thermodynamics can be expressed in terms of four quantities </a:t>
            </a:r>
            <a:br/>
            <a:r>
              <a:rPr lang="en-US" altLang="en-US" sz="3600" b="1">
                <a:solidFill>
                  <a:srgbClr val="FF0000"/>
                </a:solidFill>
              </a:rPr>
              <a:t>(i) Temperature (T) </a:t>
            </a:r>
            <a:br/>
            <a:r>
              <a:rPr lang="en-US" altLang="en-US" sz="3600" b="1">
                <a:solidFill>
                  <a:srgbClr val="FF0000"/>
                </a:solidFill>
              </a:rPr>
              <a:t>(ii) Internal Energy (U) </a:t>
            </a:r>
            <a:br/>
            <a:r>
              <a:rPr lang="en-US" altLang="en-US" sz="3600" b="1">
                <a:solidFill>
                  <a:srgbClr val="FF0000"/>
                </a:solidFill>
              </a:rPr>
              <a:t>(iii) Entropy (S) </a:t>
            </a:r>
            <a:br/>
            <a:r>
              <a:rPr lang="en-US" altLang="en-US" sz="3600" b="1">
                <a:solidFill>
                  <a:srgbClr val="FF0000"/>
                </a:solidFill>
              </a:rPr>
              <a:t>(iv) Heat (Q) </a:t>
            </a:r>
            <a:br/>
            <a:br/>
            <a:r>
              <a:rPr lang="en-US" altLang="en-US" sz="3600"/>
              <a:t>• We will take up and discuss all these quantities as we progress through the lesson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1" name="Title 1048590"/>
          <p:cNvSpPr>
            <a:spLocks noGrp="1"/>
          </p:cNvSpPr>
          <p:nvPr>
            <p:ph type="title"/>
          </p:nvPr>
        </p:nvSpPr>
        <p:spPr>
          <a:xfrm>
            <a:off x="457200" y="1874837"/>
            <a:ext cx="8229600" cy="1096962"/>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Arial" charset="0"/>
              </a:defRPr>
            </a:lvl1pPr>
          </a:lstStyle>
          <a:p>
            <a:pPr lvl="0" algn="l" eaLnBrk="1" latinLnBrk="1" hangingPunct="1"/>
            <a:r>
              <a:rPr lang="en-US" altLang="en-US" sz="4000"/>
              <a:t>Introduction According to British scientist C. P. Snow, the three laws of thermodynamics can be (humorously) summarized as </a:t>
            </a:r>
            <a:br/>
            <a:r>
              <a:rPr lang="en-US" altLang="en-US" sz="4000" b="1">
                <a:solidFill>
                  <a:srgbClr val="FF0000"/>
                </a:solidFill>
              </a:rPr>
              <a:t>1. You can’t win </a:t>
            </a:r>
            <a:br/>
            <a:r>
              <a:rPr lang="en-US" altLang="en-US" sz="4000" b="1">
                <a:solidFill>
                  <a:srgbClr val="FF0000"/>
                </a:solidFill>
              </a:rPr>
              <a:t>2. You can’t even break even </a:t>
            </a:r>
            <a:br/>
            <a:r>
              <a:rPr lang="en-US" altLang="en-US" sz="4000" b="1">
                <a:solidFill>
                  <a:srgbClr val="FF0000"/>
                </a:solidFill>
              </a:rPr>
              <a:t>3. You can’t get out of the game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2" name="Title 1048591"/>
          <p:cNvSpPr>
            <a:spLocks noGrp="1"/>
          </p:cNvSpPr>
          <p:nvPr>
            <p:ph type="title"/>
          </p:nvPr>
        </p:nvSpPr>
        <p:spPr>
          <a:xfrm>
            <a:off x="457200" y="2286000"/>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Arial" charset="0"/>
              </a:defRPr>
            </a:lvl1pPr>
          </a:lstStyle>
          <a:p>
            <a:pPr lvl="0" algn="l" eaLnBrk="1" latinLnBrk="1" hangingPunct="1"/>
            <a:r>
              <a:rPr lang="en-US" altLang="en-US" sz="4000" b="1" u="sng">
                <a:solidFill>
                  <a:srgbClr val="002060"/>
                </a:solidFill>
              </a:rPr>
              <a:t>1.0 You can’t win (1st law) </a:t>
            </a:r>
            <a:br/>
            <a:r>
              <a:rPr lang="en-US" altLang="en-US" sz="4000"/>
              <a:t>• The first law of thermodynamics is an extension of the law of conservation of energy </a:t>
            </a:r>
            <a:br/>
            <a:r>
              <a:rPr lang="en-US" altLang="en-US" sz="4000"/>
              <a:t>• The change in internal energy of a system is equal to the heat added to the system minus the work done by the system </a:t>
            </a:r>
            <a:r>
              <a:rPr lang="en-US" altLang="en-US" sz="4000" b="1">
                <a:solidFill>
                  <a:srgbClr val="FF0000"/>
                </a:solidFill>
              </a:rPr>
              <a:t>ΔU = Q - W</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Rectangle 1048592"/>
          <p:cNvSpPr/>
          <p:nvPr/>
        </p:nvSpPr>
        <p:spPr>
          <a:xfrm>
            <a:off x="0" y="1720850"/>
            <a:ext cx="9067800" cy="2758440"/>
          </a:xfrm>
          <a:prstGeom prst="rect">
            <a:avLst/>
          </a:prstGeom>
          <a:noFill/>
          <a:ln>
            <a:noFill/>
          </a:ln>
        </p:spPr>
        <p:txBody>
          <a:bodyPr vert="horz" lIns="91440" tIns="45720" rIns="91440" bIns="45720" anchor="t">
            <a:spAutoFit/>
          </a:bodyPr>
          <a:lstStyle>
            <a:lvl1pPr marL="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5pPr>
          </a:lstStyle>
          <a:p>
            <a:pPr lvl="0" eaLnBrk="1" latinLnBrk="1" hangingPunct="1"/>
            <a:r>
              <a:rPr lang="en-US" altLang="en-US" b="1"/>
              <a:t>Definitions</a:t>
            </a:r>
          </a:p>
          <a:p>
            <a:pPr lvl="0" eaLnBrk="1" latinLnBrk="1" hangingPunct="1"/>
            <a:endParaRPr lang="en-US" altLang="en-US"/>
          </a:p>
          <a:p>
            <a:pPr lvl="0" eaLnBrk="1" latinLnBrk="1" hangingPunct="1"/>
            <a:r>
              <a:rPr lang="en-US" altLang="en-US"/>
              <a:t>In our study of thermodynamics, we will choose a small part of the universe to which we will apply the laws of thermodynamics. We call this subset a </a:t>
            </a:r>
            <a:r>
              <a:rPr lang="en-US" altLang="en-US" b="1">
                <a:solidFill>
                  <a:srgbClr val="FF0000"/>
                </a:solidFill>
              </a:rPr>
              <a:t>SYSTEM</a:t>
            </a:r>
            <a:r>
              <a:rPr lang="en-US" altLang="en-US"/>
              <a:t>. </a:t>
            </a:r>
          </a:p>
          <a:p>
            <a:pPr lvl="0" eaLnBrk="1" latinLnBrk="1" hangingPunct="1"/>
            <a:endParaRPr lang="en-US" altLang="en-US"/>
          </a:p>
          <a:p>
            <a:pPr lvl="0" eaLnBrk="1" latinLnBrk="1" hangingPunct="1"/>
            <a:r>
              <a:rPr lang="en-US" altLang="en-US"/>
              <a:t>The thermodynamic system is analogous to the free body diagram to which we apply the laws of mechanics, (i.e. Newton’s Laws of Motion). </a:t>
            </a:r>
          </a:p>
          <a:p>
            <a:pPr lvl="0" eaLnBrk="1" latinLnBrk="1" hangingPunct="1"/>
            <a:endParaRPr lang="en-US" altLang="en-US"/>
          </a:p>
          <a:p>
            <a:pPr lvl="0" eaLnBrk="1" latinLnBrk="1" hangingPunct="1"/>
            <a:r>
              <a:rPr lang="en-US" altLang="en-US"/>
              <a:t>The system is a macroscopically identifiable collection of matter on which we focus our attention (eg: the water kettle or the aircraft engine).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4" name="Rectangle 1048593"/>
          <p:cNvSpPr/>
          <p:nvPr/>
        </p:nvSpPr>
        <p:spPr>
          <a:xfrm>
            <a:off x="0" y="304800"/>
            <a:ext cx="9144000" cy="1424940"/>
          </a:xfrm>
          <a:prstGeom prst="rect">
            <a:avLst/>
          </a:prstGeom>
          <a:noFill/>
          <a:ln>
            <a:noFill/>
          </a:ln>
        </p:spPr>
        <p:txBody>
          <a:bodyPr vert="horz" lIns="91440" tIns="45720" rIns="91440" bIns="45720" anchor="t">
            <a:spAutoFit/>
          </a:bodyPr>
          <a:lstStyle>
            <a:lvl1pPr marL="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5pPr>
          </a:lstStyle>
          <a:p>
            <a:pPr lvl="0" algn="just" eaLnBrk="1" latinLnBrk="1" hangingPunct="1"/>
            <a:r>
              <a:rPr lang="en-US" altLang="en-US"/>
              <a:t>The rest of the universe outside the system close enough to the system to have some perceptible effect on the system is called the surroundings. </a:t>
            </a:r>
          </a:p>
          <a:p>
            <a:pPr lvl="0" algn="just" eaLnBrk="1" latinLnBrk="1" hangingPunct="1"/>
            <a:endParaRPr lang="en-US" altLang="en-US"/>
          </a:p>
          <a:p>
            <a:pPr lvl="0" algn="just" eaLnBrk="1" latinLnBrk="1" hangingPunct="1"/>
            <a:r>
              <a:rPr lang="en-US" altLang="en-US"/>
              <a:t>The surfaces which separates the system from the surroundings are called the boundaries as shown in fig below (eg: walls of the kettle, the housing of the engine).</a:t>
            </a:r>
          </a:p>
        </p:txBody>
      </p:sp>
      <p:sp>
        <p:nvSpPr>
          <p:cNvPr id="1048595" name="Rectangle 1048594"/>
          <p:cNvSpPr/>
          <p:nvPr/>
        </p:nvSpPr>
        <p:spPr>
          <a:xfrm>
            <a:off x="0" y="2209800"/>
            <a:ext cx="9144000" cy="891540"/>
          </a:xfrm>
          <a:prstGeom prst="rect">
            <a:avLst/>
          </a:prstGeom>
          <a:noFill/>
          <a:ln>
            <a:noFill/>
          </a:ln>
        </p:spPr>
        <p:txBody>
          <a:bodyPr vert="horz" lIns="91440" tIns="45720" rIns="91440" bIns="45720" anchor="t">
            <a:spAutoFit/>
          </a:bodyPr>
          <a:lstStyle>
            <a:lvl1pPr marL="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5pPr>
          </a:lstStyle>
          <a:p>
            <a:pPr lvl="0" algn="just" eaLnBrk="1" latinLnBrk="1" hangingPunct="1"/>
            <a:r>
              <a:rPr lang="en-US" altLang="en-US" b="1"/>
              <a:t>Closed system </a:t>
            </a:r>
            <a:r>
              <a:rPr lang="en-US" altLang="en-US"/>
              <a:t>- in which no mass is permitted to cross the system boundary i.e. we would always consider a system of constant mass. We do permit heat and work to enter or leave but not mass.</a:t>
            </a:r>
          </a:p>
        </p:txBody>
      </p:sp>
      <p:sp>
        <p:nvSpPr>
          <p:cNvPr id="1048596" name="Rectangle 1048595"/>
          <p:cNvSpPr/>
          <p:nvPr/>
        </p:nvSpPr>
        <p:spPr>
          <a:xfrm>
            <a:off x="0" y="3505200"/>
            <a:ext cx="9067800" cy="1158240"/>
          </a:xfrm>
          <a:prstGeom prst="rect">
            <a:avLst/>
          </a:prstGeom>
          <a:noFill/>
          <a:ln>
            <a:noFill/>
          </a:ln>
        </p:spPr>
        <p:txBody>
          <a:bodyPr vert="horz" lIns="91440" tIns="45720" rIns="91440" bIns="45720" anchor="t">
            <a:spAutoFit/>
          </a:bodyPr>
          <a:lstStyle>
            <a:lvl1pPr marL="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5pPr>
          </a:lstStyle>
          <a:p>
            <a:pPr lvl="0" algn="just" eaLnBrk="1" latinLnBrk="1" hangingPunct="1"/>
            <a:r>
              <a:rPr lang="en-US" altLang="en-US" b="1"/>
              <a:t>Open system</a:t>
            </a:r>
            <a:r>
              <a:rPr lang="en-US" altLang="en-US"/>
              <a:t>- in which we permit mass to cross the system boundary in either direction (from the system to surroundings or vice versa). In analysing open systems, we typically look at a specified region of space, and observe what happens at the boundaries of that region.</a:t>
            </a:r>
          </a:p>
        </p:txBody>
      </p:sp>
      <p:sp>
        <p:nvSpPr>
          <p:cNvPr id="1048597" name="TextBox 1048596"/>
          <p:cNvSpPr txBox="1"/>
          <p:nvPr/>
        </p:nvSpPr>
        <p:spPr>
          <a:xfrm>
            <a:off x="457200" y="5486400"/>
            <a:ext cx="233680" cy="358140"/>
          </a:xfrm>
          <a:prstGeom prst="rect">
            <a:avLst/>
          </a:prstGeom>
          <a:noFill/>
          <a:ln>
            <a:noFill/>
          </a:ln>
        </p:spPr>
        <p:txBody>
          <a:bodyPr vert="horz" wrap="none" lIns="91440" tIns="45720" rIns="91440" bIns="45720" anchor="t">
            <a:spAutoFit/>
          </a:bodyPr>
          <a:lstStyle>
            <a:lvl1pPr marL="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5pPr>
          </a:lstStyle>
          <a:p>
            <a:pPr lvl="0" eaLnBrk="1" latinLnBrk="1" hangingPunct="1"/>
            <a:endParaRPr lang="en-US" altLang="en-US"/>
          </a:p>
        </p:txBody>
      </p:sp>
      <p:sp>
        <p:nvSpPr>
          <p:cNvPr id="1048598" name="Rectangle 1048597"/>
          <p:cNvSpPr/>
          <p:nvPr/>
        </p:nvSpPr>
        <p:spPr>
          <a:xfrm>
            <a:off x="0" y="5019675"/>
            <a:ext cx="8915400" cy="891540"/>
          </a:xfrm>
          <a:prstGeom prst="rect">
            <a:avLst/>
          </a:prstGeom>
          <a:noFill/>
          <a:ln>
            <a:noFill/>
          </a:ln>
        </p:spPr>
        <p:txBody>
          <a:bodyPr vert="horz" lIns="91440" tIns="45720" rIns="91440" bIns="45720" anchor="t">
            <a:spAutoFit/>
          </a:bodyPr>
          <a:lstStyle>
            <a:lvl1pPr marL="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5pPr>
          </a:lstStyle>
          <a:p>
            <a:pPr lvl="0" algn="just" eaLnBrk="1" latinLnBrk="1" hangingPunct="1"/>
            <a:r>
              <a:rPr lang="en-US" altLang="en-US" b="1"/>
              <a:t>Isolated System </a:t>
            </a:r>
            <a:r>
              <a:rPr lang="en-US" altLang="en-US"/>
              <a:t>- in which there is no interaction between system and the surroundings. It is of fixed mass and energy, and hence there is no mass and energy transfer across the system boundary.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9" name="Rectangle 1048598"/>
          <p:cNvSpPr/>
          <p:nvPr/>
        </p:nvSpPr>
        <p:spPr>
          <a:xfrm>
            <a:off x="0" y="381000"/>
            <a:ext cx="9144000" cy="1691641"/>
          </a:xfrm>
          <a:prstGeom prst="rect">
            <a:avLst/>
          </a:prstGeom>
          <a:noFill/>
          <a:ln>
            <a:noFill/>
          </a:ln>
        </p:spPr>
        <p:txBody>
          <a:bodyPr vert="horz" lIns="91440" tIns="45720" rIns="91440" bIns="45720" anchor="t">
            <a:spAutoFit/>
          </a:bodyPr>
          <a:lstStyle>
            <a:lvl1pPr marL="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5pPr>
          </a:lstStyle>
          <a:p>
            <a:pPr lvl="0" eaLnBrk="1" latinLnBrk="1" hangingPunct="1"/>
            <a:r>
              <a:rPr lang="en-US" altLang="en-US" b="1"/>
              <a:t>Zeroth Law Of Thermodynamics (Contd…)</a:t>
            </a:r>
          </a:p>
          <a:p>
            <a:pPr lvl="0" eaLnBrk="1" latinLnBrk="1" hangingPunct="1"/>
            <a:endParaRPr lang="en-US" altLang="en-US"/>
          </a:p>
          <a:p>
            <a:pPr lvl="0" eaLnBrk="1" latinLnBrk="1" hangingPunct="1"/>
            <a:r>
              <a:rPr lang="en-US" altLang="en-US"/>
              <a:t>Two systems are said to be equal in temperature, when there is no change in their respective observable properties when they are brought together. In other words, “when two systems are at the same temperature they are in thermal equilibrium” (They will not exchange heat).</a:t>
            </a:r>
          </a:p>
        </p:txBody>
      </p:sp>
      <p:sp>
        <p:nvSpPr>
          <p:cNvPr id="1048600" name="Rectangle 1048599"/>
          <p:cNvSpPr/>
          <p:nvPr/>
        </p:nvSpPr>
        <p:spPr>
          <a:xfrm>
            <a:off x="0" y="2484437"/>
            <a:ext cx="9144000" cy="3812540"/>
          </a:xfrm>
          <a:prstGeom prst="rect">
            <a:avLst/>
          </a:prstGeom>
          <a:noFill/>
          <a:ln>
            <a:noFill/>
          </a:ln>
        </p:spPr>
        <p:txBody>
          <a:bodyPr vert="horz" lIns="91440" tIns="45720" rIns="91440" bIns="45720" anchor="t">
            <a:spAutoFit/>
          </a:bodyPr>
          <a:lstStyle>
            <a:lvl1pPr marL="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5pPr>
          </a:lstStyle>
          <a:p>
            <a:pPr lvl="0" eaLnBrk="1" latinLnBrk="1" hangingPunct="1"/>
            <a:r>
              <a:rPr lang="en-US" altLang="en-US" b="1"/>
              <a:t>Explanation of Zeroth Law </a:t>
            </a:r>
          </a:p>
          <a:p>
            <a:pPr lvl="0" eaLnBrk="1" latinLnBrk="1" hangingPunct="1"/>
            <a:endParaRPr lang="en-US" altLang="en-US"/>
          </a:p>
          <a:p>
            <a:pPr lvl="0" eaLnBrk="1" latinLnBrk="1" hangingPunct="1"/>
            <a:r>
              <a:rPr lang="en-US" altLang="en-US"/>
              <a:t>Let us say T </a:t>
            </a:r>
            <a:r>
              <a:rPr lang="en-US" altLang="en-US" baseline="-25000"/>
              <a:t>A</a:t>
            </a:r>
            <a:r>
              <a:rPr lang="en-US" altLang="en-US"/>
              <a:t>,T</a:t>
            </a:r>
            <a:r>
              <a:rPr lang="en-US" altLang="en-US" baseline="-25000"/>
              <a:t>B</a:t>
            </a:r>
            <a:r>
              <a:rPr lang="en-US" altLang="en-US"/>
              <a:t> and T</a:t>
            </a:r>
            <a:r>
              <a:rPr lang="en-US" altLang="en-US" baseline="-25000"/>
              <a:t>C</a:t>
            </a:r>
            <a:r>
              <a:rPr lang="en-US" altLang="en-US"/>
              <a:t> are the temperatures of A,B and C respectively. </a:t>
            </a:r>
          </a:p>
          <a:p>
            <a:pPr lvl="0" eaLnBrk="1" latinLnBrk="1" hangingPunct="1"/>
            <a:endParaRPr lang="en-US" altLang="en-US"/>
          </a:p>
          <a:p>
            <a:pPr lvl="0" eaLnBrk="1" latinLnBrk="1" hangingPunct="1"/>
            <a:r>
              <a:rPr lang="en-US" altLang="en-US"/>
              <a:t>A and c are in thermal equilibrium. T</a:t>
            </a:r>
            <a:r>
              <a:rPr lang="en-US" altLang="en-US" baseline="-25000"/>
              <a:t>a</a:t>
            </a:r>
            <a:r>
              <a:rPr lang="en-US" altLang="en-US"/>
              <a:t>= t</a:t>
            </a:r>
            <a:r>
              <a:rPr lang="en-US" altLang="en-US" baseline="-25000"/>
              <a:t>c</a:t>
            </a:r>
            <a:r>
              <a:rPr lang="en-US" altLang="en-US"/>
              <a:t> </a:t>
            </a:r>
          </a:p>
          <a:p>
            <a:pPr lvl="0" eaLnBrk="1" latinLnBrk="1" hangingPunct="1"/>
            <a:r>
              <a:rPr lang="en-US" altLang="en-US"/>
              <a:t>B and C are in thermal equilibrium. T</a:t>
            </a:r>
            <a:r>
              <a:rPr lang="en-US" altLang="en-US" baseline="-25000"/>
              <a:t>b</a:t>
            </a:r>
            <a:r>
              <a:rPr lang="en-US" altLang="en-US"/>
              <a:t>= t</a:t>
            </a:r>
            <a:r>
              <a:rPr lang="en-US" altLang="en-US" baseline="-25000"/>
              <a:t>c</a:t>
            </a:r>
            <a:r>
              <a:rPr lang="en-US" altLang="en-US"/>
              <a:t> </a:t>
            </a:r>
          </a:p>
          <a:p>
            <a:pPr lvl="0" eaLnBrk="1" latinLnBrk="1" hangingPunct="1"/>
            <a:r>
              <a:rPr lang="en-US" altLang="en-US"/>
              <a:t>Consequence of of ‘0’th law </a:t>
            </a:r>
          </a:p>
          <a:p>
            <a:pPr lvl="0" eaLnBrk="1" latinLnBrk="1" hangingPunct="1"/>
            <a:endParaRPr lang="en-US" altLang="en-US"/>
          </a:p>
          <a:p>
            <a:pPr lvl="0" eaLnBrk="1" latinLnBrk="1" hangingPunct="1"/>
            <a:r>
              <a:rPr lang="en-US" altLang="en-US"/>
              <a:t> A and B will also be in thermal equilibrium T</a:t>
            </a:r>
            <a:r>
              <a:rPr lang="en-US" altLang="en-US" baseline="-25000"/>
              <a:t>A</a:t>
            </a:r>
            <a:r>
              <a:rPr lang="en-US" altLang="en-US"/>
              <a:t>= T</a:t>
            </a:r>
            <a:r>
              <a:rPr lang="en-US" altLang="en-US" baseline="-25000"/>
              <a:t>B</a:t>
            </a:r>
            <a:r>
              <a:rPr lang="en-US" altLang="en-US"/>
              <a:t> </a:t>
            </a:r>
          </a:p>
          <a:p>
            <a:pPr lvl="0" eaLnBrk="1" latinLnBrk="1" hangingPunct="1"/>
            <a:endParaRPr lang="en-US" altLang="en-US"/>
          </a:p>
          <a:p>
            <a:pPr lvl="0" eaLnBrk="1" latinLnBrk="1" hangingPunct="1"/>
            <a:r>
              <a:rPr lang="en-US" altLang="en-US"/>
              <a:t>Looks very logical </a:t>
            </a:r>
          </a:p>
          <a:p>
            <a:pPr lvl="0" eaLnBrk="1" latinLnBrk="1" hangingPunct="1"/>
            <a:endParaRPr lang="en-US" altLang="en-US"/>
          </a:p>
          <a:p>
            <a:pPr lvl="0" eaLnBrk="1" latinLnBrk="1" hangingPunct="1"/>
            <a:r>
              <a:rPr lang="en-US" altLang="en-US"/>
              <a:t>All temperature measurements are based on this LAW.</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Title 1048600"/>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Arial" charset="0"/>
              </a:defRPr>
            </a:lvl1pPr>
          </a:lstStyle>
          <a:p>
            <a:endParaRPr lang="en-IN" altLang="en-US"/>
          </a:p>
        </p:txBody>
      </p:sp>
      <p:sp>
        <p:nvSpPr>
          <p:cNvPr id="1048602" name="Content Placeholder 1048601"/>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Arial"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Arial"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Arial"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5pPr>
          </a:lstStyle>
          <a:p>
            <a:endParaRPr lang="en-IN" altLang="en-US"/>
          </a:p>
        </p:txBody>
      </p:sp>
      <p:pic>
        <p:nvPicPr>
          <p:cNvPr id="2097152" name="Picture 2097151"/>
          <p:cNvPicPr>
            <a:picLocks/>
          </p:cNvPicPr>
          <p:nvPr/>
        </p:nvPicPr>
        <p:blipFill>
          <a:blip r:embed="rId2"/>
          <a:srcRect/>
          <a:stretch>
            <a:fillRect/>
          </a:stretch>
        </p:blipFill>
        <p:spPr>
          <a:xfrm>
            <a:off x="0" y="609600"/>
            <a:ext cx="9066212" cy="5562600"/>
          </a:xfrm>
          <a:prstGeom prst="rect">
            <a:avLst/>
          </a:prstGeom>
          <a:noFill/>
          <a:ln>
            <a:noFill/>
          </a:ln>
        </p:spPr>
      </p:pic>
    </p:spTree>
  </p:cSld>
  <p:clrMapOvr>
    <a:masterClrMapping/>
  </p:clrMapOvr>
</p:sld>
</file>

<file path=ppt/theme/theme1.xml><?xml version="1.0" encoding="utf-8"?>
<a:theme xmlns:a="http://schemas.openxmlformats.org/drawingml/2006/main" name="Office 主题">
  <a:themeElements>
    <a:clrScheme name="Default Color Scheme">
      <a:dk1>
        <a:srgbClr val="000000"/>
      </a:dk1>
      <a:lt1>
        <a:srgbClr val="FFFFFF"/>
      </a:lt1>
      <a:dk2>
        <a:srgbClr val="EEECE1"/>
      </a:dk2>
      <a:lt2>
        <a:srgbClr val="1F497D"/>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Color Scheme 1">
        <a:dk1>
          <a:srgbClr val="000000"/>
        </a:dk1>
        <a:lt1>
          <a:srgbClr val="FFFFFF"/>
        </a:lt1>
        <a:dk2>
          <a:srgbClr val="EEECE1"/>
        </a:dk2>
        <a:lt2>
          <a:srgbClr val="1F497D"/>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12</Slides>
  <Notes>0</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主题</vt:lpstr>
      <vt:lpstr>PHYSICS</vt:lpstr>
      <vt:lpstr>PowerPoint Presentation</vt:lpstr>
      <vt:lpstr>Getting Started  • All of thermodynamics can be expressed in terms of four quantities  (i) Temperature (T)  (ii) Internal Energy (U)  (iii) Entropy (S)  (iv) Heat (Q)   • We will take up and discuss all these quantities as we progress through the lesson</vt:lpstr>
      <vt:lpstr>Introduction According to British scientist C. P. Snow, the three laws of thermodynamics can be (humorously) summarized as  1. You can’t win  2. You can’t even break even  3. You can’t get out of the game</vt:lpstr>
      <vt:lpstr>1.0 You can’t win (1st law)  • The first law of thermodynamics is an extension of the law of conservation of energy  • The change in internal energy of a system is equal to the heat added to the system minus the work done by the system ΔU = Q - W</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mlac kasba</dc:creator>
  <cp:lastModifiedBy>919038222608</cp:lastModifiedBy>
  <cp:revision>1</cp:revision>
  <dcterms:created xsi:type="dcterms:W3CDTF">2020-03-20T02:46:08Z</dcterms:created>
  <dcterms:modified xsi:type="dcterms:W3CDTF">2020-03-31T09:18:22Z</dcterms:modified>
</cp:coreProperties>
</file>