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2" r:id="rId5"/>
    <p:sldId id="263" r:id="rId6"/>
    <p:sldId id="267" r:id="rId7"/>
    <p:sldId id="268" r:id="rId8"/>
    <p:sldId id="269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7650-4CA7-4573-B863-5D403E63F09A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03EC-89B9-4764-BE34-7988B1735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7650-4CA7-4573-B863-5D403E63F09A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03EC-89B9-4764-BE34-7988B1735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7650-4CA7-4573-B863-5D403E63F09A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03EC-89B9-4764-BE34-7988B1735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7650-4CA7-4573-B863-5D403E63F09A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03EC-89B9-4764-BE34-7988B1735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7650-4CA7-4573-B863-5D403E63F09A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03EC-89B9-4764-BE34-7988B1735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7650-4CA7-4573-B863-5D403E63F09A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03EC-89B9-4764-BE34-7988B1735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7650-4CA7-4573-B863-5D403E63F09A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03EC-89B9-4764-BE34-7988B1735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7650-4CA7-4573-B863-5D403E63F09A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03EC-89B9-4764-BE34-7988B1735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7650-4CA7-4573-B863-5D403E63F09A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03EC-89B9-4764-BE34-7988B1735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7650-4CA7-4573-B863-5D403E63F09A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03EC-89B9-4764-BE34-7988B1735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7650-4CA7-4573-B863-5D403E63F09A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03EC-89B9-4764-BE34-7988B1735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87650-4CA7-4573-B863-5D403E63F09A}" type="datetimeFigureOut">
              <a:rPr lang="en-US" smtClean="0"/>
              <a:pPr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903EC-89B9-4764-BE34-7988B1735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9.bin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28.bin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27.bin"/><Relationship Id="rId9" Type="http://schemas.openxmlformats.org/officeDocument/2006/relationships/oleObject" Target="../embeddings/oleObject3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57200"/>
            <a:ext cx="8686800" cy="1981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Linear Differential Equation of first order</a:t>
            </a:r>
            <a:b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Lecture-1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UG (B.Sc., Part-2)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743200"/>
            <a:ext cx="7543800" cy="3505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 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Linear Differential Equation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Linear Differential Equation higher order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Standard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form Linear Differential Equation  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077200" cy="91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Linear Differential Equation 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95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D. E of the form                                is called linear Differential Equation of first order 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114800" y="1524000"/>
          <a:ext cx="2971800" cy="762000"/>
        </p:xfrm>
        <a:graphic>
          <a:graphicData uri="http://schemas.openxmlformats.org/presentationml/2006/ole">
            <p:oleObj spid="_x0000_s18434" name="Equation" r:id="rId3" imgW="121896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內容版面配置區 2"/>
          <p:cNvSpPr>
            <a:spLocks noGrp="1"/>
          </p:cNvSpPr>
          <p:nvPr>
            <p:ph idx="1"/>
          </p:nvPr>
        </p:nvSpPr>
        <p:spPr>
          <a:xfrm>
            <a:off x="457200" y="381000"/>
            <a:ext cx="8458200" cy="6324600"/>
          </a:xfrm>
        </p:spPr>
        <p:txBody>
          <a:bodyPr>
            <a:normAutofit fontScale="25000" lnSpcReduction="20000"/>
          </a:bodyPr>
          <a:lstStyle/>
          <a:p>
            <a:pPr>
              <a:buFontTx/>
              <a:buNone/>
            </a:pPr>
            <a:r>
              <a:rPr lang="en-US" altLang="zh-TW" sz="128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Linear Differential Equation of first order in </a:t>
            </a:r>
            <a:r>
              <a:rPr lang="en-US" altLang="zh-TW" sz="12800" b="1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TW" sz="128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34000"/>
              </a:lnSpc>
              <a:buFontTx/>
              <a:buNone/>
            </a:pPr>
            <a:r>
              <a:rPr lang="en-US" altLang="zh-TW" sz="8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TW" sz="11200" dirty="0" smtClean="0">
                <a:latin typeface="Times New Roman" pitchFamily="18" charset="0"/>
                <a:cs typeface="Times New Roman" pitchFamily="18" charset="0"/>
              </a:rPr>
              <a:t>A  D.E. of the form                                              --- (1)    is called linear </a:t>
            </a:r>
            <a:r>
              <a:rPr lang="en-US" altLang="zh-TW" sz="11200" dirty="0" err="1" smtClean="0">
                <a:latin typeface="Times New Roman" pitchFamily="18" charset="0"/>
                <a:cs typeface="Times New Roman" pitchFamily="18" charset="0"/>
              </a:rPr>
              <a:t>d.e</a:t>
            </a:r>
            <a:r>
              <a:rPr lang="en-US" altLang="zh-TW" sz="11200" dirty="0" smtClean="0">
                <a:latin typeface="Times New Roman" pitchFamily="18" charset="0"/>
                <a:cs typeface="Times New Roman" pitchFamily="18" charset="0"/>
              </a:rPr>
              <a:t> of  the first order in </a:t>
            </a:r>
            <a:r>
              <a:rPr lang="en-US" altLang="zh-TW" sz="112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TW" sz="11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TW" sz="11200" b="1" dirty="0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endParaRPr lang="en-US" altLang="zh-TW" sz="1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11200" dirty="0" smtClean="0">
                <a:latin typeface="Times New Roman" pitchFamily="18" charset="0"/>
                <a:cs typeface="Times New Roman" pitchFamily="18" charset="0"/>
              </a:rPr>
              <a:t>(1)	Find </a:t>
            </a:r>
            <a:r>
              <a:rPr lang="en-US" altLang="zh-TW" sz="1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integrating factor</a:t>
            </a:r>
            <a:r>
              <a:rPr lang="en-US" altLang="zh-TW" sz="1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11200" dirty="0" smtClean="0">
                <a:latin typeface="Times New Roman" pitchFamily="18" charset="0"/>
                <a:cs typeface="Times New Roman" pitchFamily="18" charset="0"/>
              </a:rPr>
              <a:t>(2)	Multiply (1) by </a:t>
            </a:r>
          </a:p>
          <a:p>
            <a:pPr>
              <a:buFontTx/>
              <a:buNone/>
            </a:pPr>
            <a:endParaRPr lang="en-US" altLang="zh-TW" sz="8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altLang="zh-TW" sz="8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8600" dirty="0" smtClean="0"/>
              <a:t>                                                                                          </a:t>
            </a:r>
          </a:p>
          <a:p>
            <a:pPr>
              <a:lnSpc>
                <a:spcPct val="150000"/>
              </a:lnSpc>
              <a:buFontTx/>
              <a:buNone/>
            </a:pPr>
            <a:endParaRPr lang="en-US" altLang="zh-TW" sz="8600" dirty="0" smtClean="0"/>
          </a:p>
          <a:p>
            <a:pPr>
              <a:lnSpc>
                <a:spcPct val="150000"/>
              </a:lnSpc>
              <a:buFontTx/>
              <a:buNone/>
            </a:pPr>
            <a:endParaRPr lang="en-US" altLang="zh-TW" sz="86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8600" dirty="0" smtClean="0"/>
              <a:t>                                                                                             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8600" dirty="0" smtClean="0"/>
              <a:t>                                                                                                                                 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8600" dirty="0" smtClean="0"/>
              <a:t>                                                                                                                              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8600" dirty="0" smtClean="0"/>
              <a:t>                                                                                                                                                       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8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8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</a:t>
            </a:r>
            <a:r>
              <a:rPr lang="en-US" altLang="zh-TW" sz="4600" dirty="0" smtClean="0">
                <a:latin typeface="Times New Roman" pitchFamily="18" charset="0"/>
                <a:cs typeface="Times New Roman" pitchFamily="18" charset="0"/>
              </a:rPr>
              <a:t>(2)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lnSpc>
                <a:spcPct val="150000"/>
              </a:lnSpc>
              <a:buFontTx/>
              <a:buNone/>
            </a:pPr>
            <a:endParaRPr lang="zh-TW" altLang="en-US" dirty="0" smtClean="0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3743325" y="982662"/>
          <a:ext cx="2886075" cy="465138"/>
        </p:xfrm>
        <a:graphic>
          <a:graphicData uri="http://schemas.openxmlformats.org/presentationml/2006/ole">
            <p:oleObj spid="_x0000_s1026" name="Equation" r:id="rId3" imgW="1803240" imgH="304560" progId="Equation.DSMT4">
              <p:embed/>
            </p:oleObj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5089525" y="1981200"/>
          <a:ext cx="1387475" cy="490537"/>
        </p:xfrm>
        <a:graphic>
          <a:graphicData uri="http://schemas.openxmlformats.org/presentationml/2006/ole">
            <p:oleObj spid="_x0000_s1027" name="Equation" r:id="rId4" imgW="685800" imgH="291960" progId="Equation.DSMT4">
              <p:embed/>
            </p:oleObj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3902075" y="2590800"/>
          <a:ext cx="1584325" cy="512763"/>
        </p:xfrm>
        <a:graphic>
          <a:graphicData uri="http://schemas.openxmlformats.org/presentationml/2006/ole">
            <p:oleObj spid="_x0000_s1028" name="Equation" r:id="rId5" imgW="685800" imgH="291960" progId="Equation.DSMT4">
              <p:embed/>
            </p:oleObj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955675" y="3389313"/>
          <a:ext cx="6584950" cy="573087"/>
        </p:xfrm>
        <a:graphic>
          <a:graphicData uri="http://schemas.openxmlformats.org/presentationml/2006/ole">
            <p:oleObj spid="_x0000_s1029" name="Equation" r:id="rId6" imgW="2616120" imgH="228600" progId="Equation.DSMT4">
              <p:embed/>
            </p:oleObj>
          </a:graphicData>
        </a:graphic>
      </p:graphicFrame>
      <p:graphicFrame>
        <p:nvGraphicFramePr>
          <p:cNvPr id="14342" name="Object 7"/>
          <p:cNvGraphicFramePr>
            <a:graphicFrameLocks noChangeAspect="1"/>
          </p:cNvGraphicFramePr>
          <p:nvPr/>
        </p:nvGraphicFramePr>
        <p:xfrm>
          <a:off x="1135063" y="4033838"/>
          <a:ext cx="4503737" cy="842962"/>
        </p:xfrm>
        <a:graphic>
          <a:graphicData uri="http://schemas.openxmlformats.org/presentationml/2006/ole">
            <p:oleObj spid="_x0000_s1030" name="Equation" r:id="rId7" imgW="3403440" imgH="609480" progId="Equation.DSMT4">
              <p:embed/>
            </p:oleObj>
          </a:graphicData>
        </a:graphic>
      </p:graphicFrame>
      <p:graphicFrame>
        <p:nvGraphicFramePr>
          <p:cNvPr id="14343" name="Object 8"/>
          <p:cNvGraphicFramePr>
            <a:graphicFrameLocks noChangeAspect="1"/>
          </p:cNvGraphicFramePr>
          <p:nvPr/>
        </p:nvGraphicFramePr>
        <p:xfrm>
          <a:off x="1144588" y="4964112"/>
          <a:ext cx="5553075" cy="674688"/>
        </p:xfrm>
        <a:graphic>
          <a:graphicData uri="http://schemas.openxmlformats.org/presentationml/2006/ole">
            <p:oleObj spid="_x0000_s1031" name="Equation" r:id="rId8" imgW="2019240" imgH="279360" progId="Equation.DSMT4">
              <p:embed/>
            </p:oleObj>
          </a:graphicData>
        </a:graphic>
      </p:graphicFrame>
      <p:graphicFrame>
        <p:nvGraphicFramePr>
          <p:cNvPr id="14344" name="Object 9"/>
          <p:cNvGraphicFramePr>
            <a:graphicFrameLocks noChangeAspect="1"/>
          </p:cNvGraphicFramePr>
          <p:nvPr/>
        </p:nvGraphicFramePr>
        <p:xfrm>
          <a:off x="1303338" y="5715000"/>
          <a:ext cx="6054725" cy="698500"/>
        </p:xfrm>
        <a:graphic>
          <a:graphicData uri="http://schemas.openxmlformats.org/presentationml/2006/ole">
            <p:oleObj spid="_x0000_s1032" name="Equation" r:id="rId9" imgW="199368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1" name="內容版面配置區 2"/>
          <p:cNvSpPr>
            <a:spLocks noGrp="1"/>
          </p:cNvSpPr>
          <p:nvPr>
            <p:ph idx="1"/>
          </p:nvPr>
        </p:nvSpPr>
        <p:spPr>
          <a:xfrm>
            <a:off x="357188" y="333375"/>
            <a:ext cx="7775575" cy="4391025"/>
          </a:xfrm>
        </p:spPr>
        <p:txBody>
          <a:bodyPr/>
          <a:lstStyle/>
          <a:p>
            <a:pPr>
              <a:buFontTx/>
              <a:buNone/>
            </a:pPr>
            <a:r>
              <a:rPr lang="zh-TW" altLang="zh-TW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 1</a:t>
            </a:r>
            <a:r>
              <a:rPr lang="en-US" altLang="zh-TW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Solve </a:t>
            </a:r>
          </a:p>
          <a:p>
            <a:pPr>
              <a:buFontTx/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		     </a:t>
            </a:r>
          </a:p>
          <a:p>
            <a:pPr>
              <a:buFontTx/>
              <a:buNone/>
            </a:pPr>
            <a:endParaRPr lang="en-US" altLang="zh-TW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)  Integrating factor</a:t>
            </a:r>
          </a:p>
          <a:p>
            <a:pPr>
              <a:buFontTx/>
              <a:buNone/>
            </a:pPr>
            <a:endParaRPr lang="en-US" altLang="zh-TW" sz="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TW" sz="2400" dirty="0" smtClean="0"/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ii) Multiply the equation by      ,</a:t>
            </a:r>
          </a:p>
          <a:p>
            <a:pPr>
              <a:buFontTx/>
              <a:buNone/>
            </a:pPr>
            <a:endParaRPr lang="en-US" altLang="zh-TW" sz="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TW" sz="2400" dirty="0" smtClean="0"/>
              <a:t> </a:t>
            </a:r>
            <a:r>
              <a:rPr lang="en-US" altLang="zh-TW" sz="2400" dirty="0" smtClean="0">
                <a:latin typeface="Times New Roman" pitchFamily="18" charset="0"/>
              </a:rPr>
              <a:t>iii)</a:t>
            </a:r>
          </a:p>
          <a:p>
            <a:pPr>
              <a:buFontTx/>
              <a:buNone/>
            </a:pPr>
            <a:endParaRPr lang="en-US" altLang="zh-TW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TW" altLang="zh-TW" sz="2400" dirty="0" smtClean="0">
                <a:latin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iv) Integrate                 </a:t>
            </a:r>
          </a:p>
        </p:txBody>
      </p:sp>
      <p:sp>
        <p:nvSpPr>
          <p:cNvPr id="15372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B5DF3D-BC70-45F0-85F7-2B1F5FB90946}" type="slidenum">
              <a:rPr lang="en-US" altLang="zh-TW" smtClean="0"/>
              <a:pPr/>
              <a:t>5</a:t>
            </a:fld>
            <a:endParaRPr lang="en-US" altLang="zh-TW" smtClean="0"/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3429000" y="344488"/>
          <a:ext cx="2938462" cy="493712"/>
        </p:xfrm>
        <a:graphic>
          <a:graphicData uri="http://schemas.openxmlformats.org/presentationml/2006/ole">
            <p:oleObj spid="_x0000_s2050" name="Equation" r:id="rId3" imgW="1295280" imgH="203040" progId="Equation.DSMT4">
              <p:embed/>
            </p:oleObj>
          </a:graphicData>
        </a:graphic>
      </p:graphicFrame>
      <p:graphicFrame>
        <p:nvGraphicFramePr>
          <p:cNvPr id="15363" name="Object 5"/>
          <p:cNvGraphicFramePr>
            <a:graphicFrameLocks noChangeAspect="1"/>
          </p:cNvGraphicFramePr>
          <p:nvPr/>
        </p:nvGraphicFramePr>
        <p:xfrm>
          <a:off x="1116013" y="908050"/>
          <a:ext cx="1512887" cy="455613"/>
        </p:xfrm>
        <a:graphic>
          <a:graphicData uri="http://schemas.openxmlformats.org/presentationml/2006/ole">
            <p:oleObj spid="_x0000_s2051" name="Equation" r:id="rId4" imgW="711000" imgH="203040" progId="Equation.DSMT4">
              <p:embed/>
            </p:oleObj>
          </a:graphicData>
        </a:graphic>
      </p:graphicFrame>
      <p:graphicFrame>
        <p:nvGraphicFramePr>
          <p:cNvPr id="15364" name="Object 6"/>
          <p:cNvGraphicFramePr>
            <a:graphicFrameLocks noChangeAspect="1"/>
          </p:cNvGraphicFramePr>
          <p:nvPr/>
        </p:nvGraphicFramePr>
        <p:xfrm>
          <a:off x="2916238" y="908050"/>
          <a:ext cx="1727200" cy="485775"/>
        </p:xfrm>
        <a:graphic>
          <a:graphicData uri="http://schemas.openxmlformats.org/presentationml/2006/ole">
            <p:oleObj spid="_x0000_s2052" name="Equation" r:id="rId5" imgW="850680" imgH="228600" progId="Equation.DSMT4">
              <p:embed/>
            </p:oleObj>
          </a:graphicData>
        </a:graphic>
      </p:graphicFrame>
      <p:graphicFrame>
        <p:nvGraphicFramePr>
          <p:cNvPr id="15365" name="Object 7"/>
          <p:cNvGraphicFramePr>
            <a:graphicFrameLocks noChangeAspect="1"/>
          </p:cNvGraphicFramePr>
          <p:nvPr/>
        </p:nvGraphicFramePr>
        <p:xfrm>
          <a:off x="3563938" y="1484313"/>
          <a:ext cx="3313112" cy="546100"/>
        </p:xfrm>
        <a:graphic>
          <a:graphicData uri="http://schemas.openxmlformats.org/presentationml/2006/ole">
            <p:oleObj spid="_x0000_s2053" name="Equation" r:id="rId6" imgW="1473120" imgH="203040" progId="Equation.DSMT4">
              <p:embed/>
            </p:oleObj>
          </a:graphicData>
        </a:graphic>
      </p:graphicFrame>
      <p:graphicFrame>
        <p:nvGraphicFramePr>
          <p:cNvPr id="15366" name="Object 8"/>
          <p:cNvGraphicFramePr>
            <a:graphicFrameLocks noChangeAspect="1"/>
          </p:cNvGraphicFramePr>
          <p:nvPr/>
        </p:nvGraphicFramePr>
        <p:xfrm>
          <a:off x="4435475" y="2193925"/>
          <a:ext cx="503238" cy="500063"/>
        </p:xfrm>
        <a:graphic>
          <a:graphicData uri="http://schemas.openxmlformats.org/presentationml/2006/ole">
            <p:oleObj spid="_x0000_s2054" name="Equation" r:id="rId7" imgW="215640" imgH="279360" progId="Equation.DSMT4">
              <p:embed/>
            </p:oleObj>
          </a:graphicData>
        </a:graphic>
      </p:graphicFrame>
      <p:graphicFrame>
        <p:nvGraphicFramePr>
          <p:cNvPr id="15367" name="Object 9"/>
          <p:cNvGraphicFramePr>
            <a:graphicFrameLocks noChangeAspect="1"/>
          </p:cNvGraphicFramePr>
          <p:nvPr/>
        </p:nvGraphicFramePr>
        <p:xfrm>
          <a:off x="5024438" y="2244725"/>
          <a:ext cx="2716212" cy="549275"/>
        </p:xfrm>
        <a:graphic>
          <a:graphicData uri="http://schemas.openxmlformats.org/presentationml/2006/ole">
            <p:oleObj spid="_x0000_s2055" name="Equation" r:id="rId8" imgW="1612800" imgH="291960" progId="Equation.DSMT4">
              <p:embed/>
            </p:oleObj>
          </a:graphicData>
        </a:graphic>
      </p:graphicFrame>
      <p:graphicFrame>
        <p:nvGraphicFramePr>
          <p:cNvPr id="15368" name="Object 10"/>
          <p:cNvGraphicFramePr>
            <a:graphicFrameLocks noChangeAspect="1"/>
          </p:cNvGraphicFramePr>
          <p:nvPr/>
        </p:nvGraphicFramePr>
        <p:xfrm>
          <a:off x="1476375" y="2852738"/>
          <a:ext cx="2447925" cy="865187"/>
        </p:xfrm>
        <a:graphic>
          <a:graphicData uri="http://schemas.openxmlformats.org/presentationml/2006/ole">
            <p:oleObj spid="_x0000_s2056" name="Equation" r:id="rId9" imgW="1498320" imgH="507960" progId="Equation.DSMT4">
              <p:embed/>
            </p:oleObj>
          </a:graphicData>
        </a:graphic>
      </p:graphicFrame>
      <p:graphicFrame>
        <p:nvGraphicFramePr>
          <p:cNvPr id="15369" name="Object 11"/>
          <p:cNvGraphicFramePr>
            <a:graphicFrameLocks noChangeAspect="1"/>
          </p:cNvGraphicFramePr>
          <p:nvPr/>
        </p:nvGraphicFramePr>
        <p:xfrm>
          <a:off x="2627313" y="3644900"/>
          <a:ext cx="5616575" cy="884238"/>
        </p:xfrm>
        <a:graphic>
          <a:graphicData uri="http://schemas.openxmlformats.org/presentationml/2006/ole">
            <p:oleObj spid="_x0000_s2057" name="Equation" r:id="rId10" imgW="3695400" imgH="571320" progId="Equation.DSMT4">
              <p:embed/>
            </p:oleObj>
          </a:graphicData>
        </a:graphic>
      </p:graphicFrame>
      <p:graphicFrame>
        <p:nvGraphicFramePr>
          <p:cNvPr id="15370" name="Object 12"/>
          <p:cNvGraphicFramePr>
            <a:graphicFrameLocks noChangeAspect="1"/>
          </p:cNvGraphicFramePr>
          <p:nvPr/>
        </p:nvGraphicFramePr>
        <p:xfrm>
          <a:off x="2700338" y="4735513"/>
          <a:ext cx="3959225" cy="1836737"/>
        </p:xfrm>
        <a:graphic>
          <a:graphicData uri="http://schemas.openxmlformats.org/presentationml/2006/ole">
            <p:oleObj spid="_x0000_s2058" name="Equation" r:id="rId11" imgW="2514600" imgH="1117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077200" cy="91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Linear Differential Equation 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95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D. E of the form                                  is called linear Differential Equation of first order in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021138" y="1668463"/>
          <a:ext cx="3159125" cy="549275"/>
        </p:xfrm>
        <a:graphic>
          <a:graphicData uri="http://schemas.openxmlformats.org/presentationml/2006/ole">
            <p:oleObj spid="_x0000_s19458" name="Equation" r:id="rId3" imgW="129528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內容版面配置區 2"/>
          <p:cNvSpPr>
            <a:spLocks noGrp="1"/>
          </p:cNvSpPr>
          <p:nvPr>
            <p:ph idx="1"/>
          </p:nvPr>
        </p:nvSpPr>
        <p:spPr>
          <a:xfrm>
            <a:off x="457200" y="381000"/>
            <a:ext cx="8458200" cy="6324600"/>
          </a:xfrm>
        </p:spPr>
        <p:txBody>
          <a:bodyPr>
            <a:normAutofit fontScale="25000" lnSpcReduction="20000"/>
          </a:bodyPr>
          <a:lstStyle/>
          <a:p>
            <a:pPr>
              <a:buFontTx/>
              <a:buNone/>
            </a:pPr>
            <a:r>
              <a:rPr lang="en-US" altLang="zh-TW" sz="128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Linear Differential Equation of first order in </a:t>
            </a:r>
            <a:r>
              <a:rPr lang="en-US" altLang="zh-TW" sz="12800" b="1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TW" sz="128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34000"/>
              </a:lnSpc>
              <a:buFontTx/>
              <a:buNone/>
            </a:pPr>
            <a:r>
              <a:rPr lang="en-US" altLang="zh-TW" sz="8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TW" sz="11200" dirty="0" smtClean="0">
                <a:latin typeface="Times New Roman" pitchFamily="18" charset="0"/>
                <a:cs typeface="Times New Roman" pitchFamily="18" charset="0"/>
              </a:rPr>
              <a:t>A  D.E. of the form                                              --- (1)    is called linear </a:t>
            </a:r>
            <a:r>
              <a:rPr lang="en-US" altLang="zh-TW" sz="11200" dirty="0" err="1" smtClean="0">
                <a:latin typeface="Times New Roman" pitchFamily="18" charset="0"/>
                <a:cs typeface="Times New Roman" pitchFamily="18" charset="0"/>
              </a:rPr>
              <a:t>d.e</a:t>
            </a:r>
            <a:r>
              <a:rPr lang="en-US" altLang="zh-TW" sz="11200" dirty="0" smtClean="0">
                <a:latin typeface="Times New Roman" pitchFamily="18" charset="0"/>
                <a:cs typeface="Times New Roman" pitchFamily="18" charset="0"/>
              </a:rPr>
              <a:t> of  the first order in </a:t>
            </a:r>
            <a:r>
              <a:rPr lang="en-US" altLang="zh-TW" sz="11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TW" sz="11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TW" sz="11200" b="1" dirty="0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endParaRPr lang="en-US" altLang="zh-TW" sz="1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11200" dirty="0" smtClean="0">
                <a:latin typeface="Times New Roman" pitchFamily="18" charset="0"/>
                <a:cs typeface="Times New Roman" pitchFamily="18" charset="0"/>
              </a:rPr>
              <a:t>(1)	Find </a:t>
            </a:r>
            <a:r>
              <a:rPr lang="en-US" altLang="zh-TW" sz="1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integrating factor</a:t>
            </a:r>
            <a:r>
              <a:rPr lang="en-US" altLang="zh-TW" sz="1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11200" dirty="0" smtClean="0">
                <a:latin typeface="Times New Roman" pitchFamily="18" charset="0"/>
                <a:cs typeface="Times New Roman" pitchFamily="18" charset="0"/>
              </a:rPr>
              <a:t>(2)	Multiply (1) by </a:t>
            </a:r>
          </a:p>
          <a:p>
            <a:pPr>
              <a:buFontTx/>
              <a:buNone/>
            </a:pPr>
            <a:endParaRPr lang="en-US" altLang="zh-TW" sz="8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altLang="zh-TW" sz="8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8600" dirty="0" smtClean="0"/>
              <a:t>                                                                                          </a:t>
            </a:r>
          </a:p>
          <a:p>
            <a:pPr>
              <a:lnSpc>
                <a:spcPct val="150000"/>
              </a:lnSpc>
              <a:buFontTx/>
              <a:buNone/>
            </a:pPr>
            <a:endParaRPr lang="en-US" altLang="zh-TW" sz="8600" dirty="0" smtClean="0"/>
          </a:p>
          <a:p>
            <a:pPr>
              <a:lnSpc>
                <a:spcPct val="150000"/>
              </a:lnSpc>
              <a:buFontTx/>
              <a:buNone/>
            </a:pPr>
            <a:endParaRPr lang="en-US" altLang="zh-TW" sz="86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8600" dirty="0" smtClean="0"/>
              <a:t>                                                                                             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8600" dirty="0" smtClean="0"/>
              <a:t>                                                                                                                                 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8600" dirty="0" smtClean="0"/>
              <a:t>                                                                                                                              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8600" dirty="0" smtClean="0"/>
              <a:t>                                                                                                                                                       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8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8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</a:t>
            </a:r>
            <a:r>
              <a:rPr lang="en-US" altLang="zh-TW" sz="4600" dirty="0" smtClean="0">
                <a:latin typeface="Times New Roman" pitchFamily="18" charset="0"/>
                <a:cs typeface="Times New Roman" pitchFamily="18" charset="0"/>
              </a:rPr>
              <a:t>(2)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lnSpc>
                <a:spcPct val="150000"/>
              </a:lnSpc>
              <a:buFontTx/>
              <a:buNone/>
            </a:pPr>
            <a:endParaRPr lang="zh-TW" altLang="en-US" dirty="0" smtClean="0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3733800" y="982663"/>
          <a:ext cx="2905125" cy="465137"/>
        </p:xfrm>
        <a:graphic>
          <a:graphicData uri="http://schemas.openxmlformats.org/presentationml/2006/ole">
            <p:oleObj spid="_x0000_s20482" name="Equation" r:id="rId3" imgW="1815840" imgH="304560" progId="Equation.DSMT4">
              <p:embed/>
            </p:oleObj>
          </a:graphicData>
        </a:graphic>
      </p:graphicFrame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5076825" y="1981200"/>
          <a:ext cx="1414463" cy="490538"/>
        </p:xfrm>
        <a:graphic>
          <a:graphicData uri="http://schemas.openxmlformats.org/presentationml/2006/ole">
            <p:oleObj spid="_x0000_s20483" name="Equation" r:id="rId4" imgW="698400" imgH="291960" progId="Equation.DSMT4">
              <p:embed/>
            </p:oleObj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3887788" y="2590800"/>
          <a:ext cx="1612900" cy="512763"/>
        </p:xfrm>
        <a:graphic>
          <a:graphicData uri="http://schemas.openxmlformats.org/presentationml/2006/ole">
            <p:oleObj spid="_x0000_s20484" name="Equation" r:id="rId5" imgW="698400" imgH="291960" progId="Equation.DSMT4">
              <p:embed/>
            </p:oleObj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827088" y="3389313"/>
          <a:ext cx="6840537" cy="573087"/>
        </p:xfrm>
        <a:graphic>
          <a:graphicData uri="http://schemas.openxmlformats.org/presentationml/2006/ole">
            <p:oleObj spid="_x0000_s20485" name="Equation" r:id="rId6" imgW="2717640" imgH="228600" progId="Equation.DSMT4">
              <p:embed/>
            </p:oleObj>
          </a:graphicData>
        </a:graphic>
      </p:graphicFrame>
      <p:graphicFrame>
        <p:nvGraphicFramePr>
          <p:cNvPr id="14342" name="Object 7"/>
          <p:cNvGraphicFramePr>
            <a:graphicFrameLocks noChangeAspect="1"/>
          </p:cNvGraphicFramePr>
          <p:nvPr/>
        </p:nvGraphicFramePr>
        <p:xfrm>
          <a:off x="1093788" y="3981450"/>
          <a:ext cx="4587875" cy="947738"/>
        </p:xfrm>
        <a:graphic>
          <a:graphicData uri="http://schemas.openxmlformats.org/presentationml/2006/ole">
            <p:oleObj spid="_x0000_s20486" name="Equation" r:id="rId7" imgW="3466800" imgH="685800" progId="Equation.DSMT4">
              <p:embed/>
            </p:oleObj>
          </a:graphicData>
        </a:graphic>
      </p:graphicFrame>
      <p:graphicFrame>
        <p:nvGraphicFramePr>
          <p:cNvPr id="14343" name="Object 8"/>
          <p:cNvGraphicFramePr>
            <a:graphicFrameLocks noChangeAspect="1"/>
          </p:cNvGraphicFramePr>
          <p:nvPr/>
        </p:nvGraphicFramePr>
        <p:xfrm>
          <a:off x="1039813" y="4964113"/>
          <a:ext cx="5762625" cy="674687"/>
        </p:xfrm>
        <a:graphic>
          <a:graphicData uri="http://schemas.openxmlformats.org/presentationml/2006/ole">
            <p:oleObj spid="_x0000_s20487" name="Equation" r:id="rId8" imgW="2095200" imgH="279360" progId="Equation.DSMT4">
              <p:embed/>
            </p:oleObj>
          </a:graphicData>
        </a:graphic>
      </p:graphicFrame>
      <p:graphicFrame>
        <p:nvGraphicFramePr>
          <p:cNvPr id="14344" name="Object 9"/>
          <p:cNvGraphicFramePr>
            <a:graphicFrameLocks noChangeAspect="1"/>
          </p:cNvGraphicFramePr>
          <p:nvPr/>
        </p:nvGraphicFramePr>
        <p:xfrm>
          <a:off x="1206500" y="5715000"/>
          <a:ext cx="6248400" cy="698500"/>
        </p:xfrm>
        <a:graphic>
          <a:graphicData uri="http://schemas.openxmlformats.org/presentationml/2006/ole">
            <p:oleObj spid="_x0000_s20488" name="Equation" r:id="rId9" imgW="205740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1" name="內容版面配置區 2"/>
          <p:cNvSpPr>
            <a:spLocks noGrp="1"/>
          </p:cNvSpPr>
          <p:nvPr>
            <p:ph idx="1"/>
          </p:nvPr>
        </p:nvSpPr>
        <p:spPr>
          <a:xfrm>
            <a:off x="357188" y="333375"/>
            <a:ext cx="7775575" cy="4391025"/>
          </a:xfrm>
        </p:spPr>
        <p:txBody>
          <a:bodyPr/>
          <a:lstStyle/>
          <a:p>
            <a:pPr>
              <a:buFontTx/>
              <a:buNone/>
            </a:pPr>
            <a:r>
              <a:rPr lang="zh-TW" altLang="zh-TW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 1</a:t>
            </a:r>
            <a:r>
              <a:rPr lang="en-US" altLang="zh-TW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Solve </a:t>
            </a:r>
          </a:p>
          <a:p>
            <a:pPr>
              <a:buFontTx/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		     </a:t>
            </a:r>
          </a:p>
          <a:p>
            <a:pPr>
              <a:buFontTx/>
              <a:buNone/>
            </a:pPr>
            <a:endParaRPr lang="en-US" altLang="zh-TW" sz="1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)  Integrating factor</a:t>
            </a:r>
          </a:p>
          <a:p>
            <a:pPr>
              <a:buFontTx/>
              <a:buNone/>
            </a:pPr>
            <a:endParaRPr lang="en-US" altLang="zh-TW" sz="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TW" sz="2400" dirty="0" smtClean="0"/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ii) Multiply (1) by          ,we get</a:t>
            </a:r>
          </a:p>
          <a:p>
            <a:pPr>
              <a:buFontTx/>
              <a:buNone/>
            </a:pPr>
            <a:endParaRPr lang="en-US" altLang="zh-TW" sz="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TW" sz="2400" dirty="0" smtClean="0"/>
              <a:t> </a:t>
            </a:r>
            <a:r>
              <a:rPr lang="en-US" altLang="zh-TW" sz="2400" dirty="0" smtClean="0">
                <a:latin typeface="Times New Roman" pitchFamily="18" charset="0"/>
              </a:rPr>
              <a:t>iii)</a:t>
            </a:r>
          </a:p>
          <a:p>
            <a:pPr>
              <a:buFontTx/>
              <a:buNone/>
            </a:pPr>
            <a:endParaRPr lang="en-US" altLang="zh-TW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zh-TW" altLang="zh-TW" sz="2400" dirty="0" smtClean="0">
                <a:latin typeface="Times New Roman" pitchFamily="18" charset="0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iv) Integrate                 </a:t>
            </a:r>
          </a:p>
        </p:txBody>
      </p:sp>
      <p:sp>
        <p:nvSpPr>
          <p:cNvPr id="15372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B5DF3D-BC70-45F0-85F7-2B1F5FB90946}" type="slidenum">
              <a:rPr lang="en-US" altLang="zh-TW" smtClean="0"/>
              <a:pPr/>
              <a:t>8</a:t>
            </a:fld>
            <a:endParaRPr lang="en-US" altLang="zh-TW" smtClean="0"/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3443288" y="344488"/>
          <a:ext cx="2909887" cy="493712"/>
        </p:xfrm>
        <a:graphic>
          <a:graphicData uri="http://schemas.openxmlformats.org/presentationml/2006/ole">
            <p:oleObj spid="_x0000_s21506" name="Equation" r:id="rId3" imgW="1282680" imgH="203040" progId="Equation.DSMT4">
              <p:embed/>
            </p:oleObj>
          </a:graphicData>
        </a:graphic>
      </p:graphicFrame>
      <p:graphicFrame>
        <p:nvGraphicFramePr>
          <p:cNvPr id="15363" name="Object 5"/>
          <p:cNvGraphicFramePr>
            <a:graphicFrameLocks noChangeAspect="1"/>
          </p:cNvGraphicFramePr>
          <p:nvPr/>
        </p:nvGraphicFramePr>
        <p:xfrm>
          <a:off x="1089025" y="908050"/>
          <a:ext cx="1566863" cy="455613"/>
        </p:xfrm>
        <a:graphic>
          <a:graphicData uri="http://schemas.openxmlformats.org/presentationml/2006/ole">
            <p:oleObj spid="_x0000_s21507" name="Equation" r:id="rId4" imgW="736560" imgH="203040" progId="Equation.DSMT4">
              <p:embed/>
            </p:oleObj>
          </a:graphicData>
        </a:graphic>
      </p:graphicFrame>
      <p:graphicFrame>
        <p:nvGraphicFramePr>
          <p:cNvPr id="15364" name="Object 6"/>
          <p:cNvGraphicFramePr>
            <a:graphicFrameLocks noChangeAspect="1"/>
          </p:cNvGraphicFramePr>
          <p:nvPr/>
        </p:nvGraphicFramePr>
        <p:xfrm>
          <a:off x="2890838" y="908050"/>
          <a:ext cx="1778000" cy="485775"/>
        </p:xfrm>
        <a:graphic>
          <a:graphicData uri="http://schemas.openxmlformats.org/presentationml/2006/ole">
            <p:oleObj spid="_x0000_s21508" name="Equation" r:id="rId5" imgW="876240" imgH="228600" progId="Equation.DSMT4">
              <p:embed/>
            </p:oleObj>
          </a:graphicData>
        </a:graphic>
      </p:graphicFrame>
      <p:graphicFrame>
        <p:nvGraphicFramePr>
          <p:cNvPr id="15365" name="Object 7"/>
          <p:cNvGraphicFramePr>
            <a:graphicFrameLocks noChangeAspect="1"/>
          </p:cNvGraphicFramePr>
          <p:nvPr/>
        </p:nvGraphicFramePr>
        <p:xfrm>
          <a:off x="3349625" y="1466850"/>
          <a:ext cx="3741738" cy="581025"/>
        </p:xfrm>
        <a:graphic>
          <a:graphicData uri="http://schemas.openxmlformats.org/presentationml/2006/ole">
            <p:oleObj spid="_x0000_s21509" name="Equation" r:id="rId6" imgW="1663560" imgH="215640" progId="Equation.DSMT4">
              <p:embed/>
            </p:oleObj>
          </a:graphicData>
        </a:graphic>
      </p:graphicFrame>
      <p:graphicFrame>
        <p:nvGraphicFramePr>
          <p:cNvPr id="15366" name="Object 8"/>
          <p:cNvGraphicFramePr>
            <a:graphicFrameLocks noChangeAspect="1"/>
          </p:cNvGraphicFramePr>
          <p:nvPr/>
        </p:nvGraphicFramePr>
        <p:xfrm>
          <a:off x="3262313" y="2243138"/>
          <a:ext cx="533400" cy="500062"/>
        </p:xfrm>
        <a:graphic>
          <a:graphicData uri="http://schemas.openxmlformats.org/presentationml/2006/ole">
            <p:oleObj spid="_x0000_s21510" name="Equation" r:id="rId7" imgW="228600" imgH="279360" progId="Equation.DSMT4">
              <p:embed/>
            </p:oleObj>
          </a:graphicData>
        </a:graphic>
      </p:graphicFrame>
      <p:graphicFrame>
        <p:nvGraphicFramePr>
          <p:cNvPr id="15367" name="Object 9"/>
          <p:cNvGraphicFramePr>
            <a:graphicFrameLocks noChangeAspect="1"/>
          </p:cNvGraphicFramePr>
          <p:nvPr/>
        </p:nvGraphicFramePr>
        <p:xfrm>
          <a:off x="4895850" y="2244725"/>
          <a:ext cx="2887663" cy="549275"/>
        </p:xfrm>
        <a:graphic>
          <a:graphicData uri="http://schemas.openxmlformats.org/presentationml/2006/ole">
            <p:oleObj spid="_x0000_s21511" name="Equation" r:id="rId8" imgW="1714320" imgH="291960" progId="Equation.DSMT4">
              <p:embed/>
            </p:oleObj>
          </a:graphicData>
        </a:graphic>
      </p:graphicFrame>
      <p:graphicFrame>
        <p:nvGraphicFramePr>
          <p:cNvPr id="15368" name="Object 10"/>
          <p:cNvGraphicFramePr>
            <a:graphicFrameLocks noChangeAspect="1"/>
          </p:cNvGraphicFramePr>
          <p:nvPr/>
        </p:nvGraphicFramePr>
        <p:xfrm>
          <a:off x="1446213" y="2809875"/>
          <a:ext cx="2509837" cy="950913"/>
        </p:xfrm>
        <a:graphic>
          <a:graphicData uri="http://schemas.openxmlformats.org/presentationml/2006/ole">
            <p:oleObj spid="_x0000_s21512" name="Equation" r:id="rId9" imgW="1536480" imgH="558720" progId="Equation.DSMT4">
              <p:embed/>
            </p:oleObj>
          </a:graphicData>
        </a:graphic>
      </p:graphicFrame>
      <p:graphicFrame>
        <p:nvGraphicFramePr>
          <p:cNvPr id="15369" name="Object 11"/>
          <p:cNvGraphicFramePr>
            <a:graphicFrameLocks noChangeAspect="1"/>
          </p:cNvGraphicFramePr>
          <p:nvPr/>
        </p:nvGraphicFramePr>
        <p:xfrm>
          <a:off x="2560638" y="3644900"/>
          <a:ext cx="5751512" cy="884238"/>
        </p:xfrm>
        <a:graphic>
          <a:graphicData uri="http://schemas.openxmlformats.org/presentationml/2006/ole">
            <p:oleObj spid="_x0000_s21513" name="Equation" r:id="rId10" imgW="3784320" imgH="571320" progId="Equation.DSMT4">
              <p:embed/>
            </p:oleObj>
          </a:graphicData>
        </a:graphic>
      </p:graphicFrame>
      <p:graphicFrame>
        <p:nvGraphicFramePr>
          <p:cNvPr id="15370" name="Object 12"/>
          <p:cNvGraphicFramePr>
            <a:graphicFrameLocks noChangeAspect="1"/>
          </p:cNvGraphicFramePr>
          <p:nvPr/>
        </p:nvGraphicFramePr>
        <p:xfrm>
          <a:off x="2660650" y="4735513"/>
          <a:ext cx="4040188" cy="1836737"/>
        </p:xfrm>
        <a:graphic>
          <a:graphicData uri="http://schemas.openxmlformats.org/presentationml/2006/ole">
            <p:oleObj spid="_x0000_s21514" name="Equation" r:id="rId11" imgW="2565360" imgH="1117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24000" y="2524125"/>
          <a:ext cx="5105400" cy="2276475"/>
        </p:xfrm>
        <a:graphic>
          <a:graphicData uri="http://schemas.openxmlformats.org/presentationml/2006/ole">
            <p:oleObj spid="_x0000_s22530" name="Equation" r:id="rId3" imgW="2298600" imgH="105408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166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Linear Differential Equation of first order  Lecture-1 UG (B.Sc., Part-2)</vt:lpstr>
      <vt:lpstr>Linear Differential Equation </vt:lpstr>
      <vt:lpstr>Linear Differential Equation in y</vt:lpstr>
      <vt:lpstr>Slide 4</vt:lpstr>
      <vt:lpstr>Slide 5</vt:lpstr>
      <vt:lpstr>Linear Differential Equation in x</vt:lpstr>
      <vt:lpstr>Slide 7</vt:lpstr>
      <vt:lpstr>Slide 8</vt:lpstr>
      <vt:lpstr>Examples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Differential Equation  Lecture-6 UG (B.Sc., Part-1)</dc:title>
  <dc:creator>rahman</dc:creator>
  <cp:lastModifiedBy>rahman</cp:lastModifiedBy>
  <cp:revision>36</cp:revision>
  <dcterms:created xsi:type="dcterms:W3CDTF">2019-03-13T13:58:04Z</dcterms:created>
  <dcterms:modified xsi:type="dcterms:W3CDTF">2020-03-28T09:37:07Z</dcterms:modified>
</cp:coreProperties>
</file>