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58" r:id="rId3"/>
    <p:sldId id="259" r:id="rId4"/>
    <p:sldId id="260"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2248419C-F5DD-4FA7-94B3-60A1756FD7D3}" type="datetimeFigureOut">
              <a:rPr lang="en-US" smtClean="0"/>
              <a:pPr/>
              <a:t>3/23/2020</a:t>
            </a:fld>
            <a:endParaRPr lang="en-IN"/>
          </a:p>
        </p:txBody>
      </p:sp>
      <p:sp>
        <p:nvSpPr>
          <p:cNvPr id="16" name="Slide Number Placeholder 15"/>
          <p:cNvSpPr>
            <a:spLocks noGrp="1"/>
          </p:cNvSpPr>
          <p:nvPr>
            <p:ph type="sldNum" sz="quarter" idx="11"/>
          </p:nvPr>
        </p:nvSpPr>
        <p:spPr/>
        <p:txBody>
          <a:bodyPr/>
          <a:lstStyle/>
          <a:p>
            <a:fld id="{F0227AB1-13F9-4983-80D3-5D6A3859FB4D}" type="slidenum">
              <a:rPr lang="en-IN" smtClean="0"/>
              <a:pPr/>
              <a:t>‹#›</a:t>
            </a:fld>
            <a:endParaRPr lang="en-IN"/>
          </a:p>
        </p:txBody>
      </p:sp>
      <p:sp>
        <p:nvSpPr>
          <p:cNvPr id="17" name="Footer Placeholder 16"/>
          <p:cNvSpPr>
            <a:spLocks noGrp="1"/>
          </p:cNvSpPr>
          <p:nvPr>
            <p:ph type="ftr" sz="quarter" idx="12"/>
          </p:nvPr>
        </p:nvSpPr>
        <p:spPr/>
        <p:txBody>
          <a:bodyPr/>
          <a:lstStyle/>
          <a:p>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48419C-F5DD-4FA7-94B3-60A1756FD7D3}"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227AB1-13F9-4983-80D3-5D6A3859FB4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48419C-F5DD-4FA7-94B3-60A1756FD7D3}"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227AB1-13F9-4983-80D3-5D6A3859FB4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2248419C-F5DD-4FA7-94B3-60A1756FD7D3}" type="datetimeFigureOut">
              <a:rPr lang="en-US" smtClean="0"/>
              <a:pPr/>
              <a:t>3/23/2020</a:t>
            </a:fld>
            <a:endParaRPr lang="en-IN"/>
          </a:p>
        </p:txBody>
      </p:sp>
      <p:sp>
        <p:nvSpPr>
          <p:cNvPr id="15" name="Slide Number Placeholder 14"/>
          <p:cNvSpPr>
            <a:spLocks noGrp="1"/>
          </p:cNvSpPr>
          <p:nvPr>
            <p:ph type="sldNum" sz="quarter" idx="15"/>
          </p:nvPr>
        </p:nvSpPr>
        <p:spPr/>
        <p:txBody>
          <a:bodyPr/>
          <a:lstStyle>
            <a:lvl1pPr algn="ctr">
              <a:defRPr/>
            </a:lvl1pPr>
          </a:lstStyle>
          <a:p>
            <a:fld id="{F0227AB1-13F9-4983-80D3-5D6A3859FB4D}" type="slidenum">
              <a:rPr lang="en-IN" smtClean="0"/>
              <a:pPr/>
              <a:t>‹#›</a:t>
            </a:fld>
            <a:endParaRPr lang="en-IN"/>
          </a:p>
        </p:txBody>
      </p:sp>
      <p:sp>
        <p:nvSpPr>
          <p:cNvPr id="16" name="Footer Placeholder 15"/>
          <p:cNvSpPr>
            <a:spLocks noGrp="1"/>
          </p:cNvSpPr>
          <p:nvPr>
            <p:ph type="ftr" sz="quarter" idx="16"/>
          </p:nvPr>
        </p:nvSpPr>
        <p:spPr/>
        <p:txBody>
          <a:bodyPr/>
          <a:lstStyle/>
          <a:p>
            <a:endParaRPr lang="en-IN"/>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248419C-F5DD-4FA7-94B3-60A1756FD7D3}" type="datetimeFigureOut">
              <a:rPr lang="en-US" smtClean="0"/>
              <a:pPr/>
              <a:t>3/23/2020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0227AB1-13F9-4983-80D3-5D6A3859FB4D}" type="slidenum">
              <a:rPr lang="en-IN" smtClean="0"/>
              <a:pPr/>
              <a:t>‹#›</a:t>
            </a:fld>
            <a:endParaRPr lang="en-IN"/>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248419C-F5DD-4FA7-94B3-60A1756FD7D3}" type="datetimeFigureOut">
              <a:rPr lang="en-US" smtClean="0"/>
              <a:pPr/>
              <a:t>3/23/2020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0227AB1-13F9-4983-80D3-5D6A3859FB4D}"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0227AB1-13F9-4983-80D3-5D6A3859FB4D}" type="slidenum">
              <a:rPr lang="en-IN" smtClean="0"/>
              <a:pPr/>
              <a:t>‹#›</a:t>
            </a:fld>
            <a:endParaRPr lang="en-IN"/>
          </a:p>
        </p:txBody>
      </p:sp>
      <p:sp>
        <p:nvSpPr>
          <p:cNvPr id="8" name="Footer Placeholder 7"/>
          <p:cNvSpPr>
            <a:spLocks noGrp="1"/>
          </p:cNvSpPr>
          <p:nvPr>
            <p:ph type="ftr" sz="quarter" idx="11"/>
          </p:nvPr>
        </p:nvSpPr>
        <p:spPr/>
        <p:txBody>
          <a:bodyPr/>
          <a:lstStyle/>
          <a:p>
            <a:endParaRPr lang="en-IN"/>
          </a:p>
        </p:txBody>
      </p:sp>
      <p:sp>
        <p:nvSpPr>
          <p:cNvPr id="7" name="Date Placeholder 6"/>
          <p:cNvSpPr>
            <a:spLocks noGrp="1"/>
          </p:cNvSpPr>
          <p:nvPr>
            <p:ph type="dt" sz="half" idx="10"/>
          </p:nvPr>
        </p:nvSpPr>
        <p:spPr/>
        <p:txBody>
          <a:bodyPr/>
          <a:lstStyle/>
          <a:p>
            <a:fld id="{2248419C-F5DD-4FA7-94B3-60A1756FD7D3}" type="datetimeFigureOut">
              <a:rPr lang="en-US" smtClean="0"/>
              <a:pPr/>
              <a:t>3/23/2020</a:t>
            </a:fld>
            <a:endParaRPr lang="en-IN"/>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248419C-F5DD-4FA7-94B3-60A1756FD7D3}" type="datetimeFigureOut">
              <a:rPr lang="en-US" smtClean="0"/>
              <a:pPr/>
              <a:t>3/23/2020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0227AB1-13F9-4983-80D3-5D6A3859FB4D}" type="slidenum">
              <a:rPr lang="en-IN" smtClean="0"/>
              <a:pPr/>
              <a:t>‹#›</a:t>
            </a:fld>
            <a:endParaRPr lang="en-IN"/>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48419C-F5DD-4FA7-94B3-60A1756FD7D3}" type="datetimeFigureOut">
              <a:rPr lang="en-US" smtClean="0"/>
              <a:pPr/>
              <a:t>3/23/2020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0227AB1-13F9-4983-80D3-5D6A3859FB4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2248419C-F5DD-4FA7-94B3-60A1756FD7D3}" type="datetimeFigureOut">
              <a:rPr lang="en-US" smtClean="0"/>
              <a:pPr/>
              <a:t>3/23/2020</a:t>
            </a:fld>
            <a:endParaRPr lang="en-IN"/>
          </a:p>
        </p:txBody>
      </p:sp>
      <p:sp>
        <p:nvSpPr>
          <p:cNvPr id="9" name="Slide Number Placeholder 8"/>
          <p:cNvSpPr>
            <a:spLocks noGrp="1"/>
          </p:cNvSpPr>
          <p:nvPr>
            <p:ph type="sldNum" sz="quarter" idx="15"/>
          </p:nvPr>
        </p:nvSpPr>
        <p:spPr/>
        <p:txBody>
          <a:bodyPr/>
          <a:lstStyle/>
          <a:p>
            <a:fld id="{F0227AB1-13F9-4983-80D3-5D6A3859FB4D}" type="slidenum">
              <a:rPr lang="en-IN" smtClean="0"/>
              <a:pPr/>
              <a:t>‹#›</a:t>
            </a:fld>
            <a:endParaRPr lang="en-IN"/>
          </a:p>
        </p:txBody>
      </p:sp>
      <p:sp>
        <p:nvSpPr>
          <p:cNvPr id="10" name="Footer Placeholder 9"/>
          <p:cNvSpPr>
            <a:spLocks noGrp="1"/>
          </p:cNvSpPr>
          <p:nvPr>
            <p:ph type="ftr" sz="quarter" idx="16"/>
          </p:nvPr>
        </p:nvSpPr>
        <p:spPr/>
        <p:txBody>
          <a:bodyPr/>
          <a:lstStyle/>
          <a:p>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2248419C-F5DD-4FA7-94B3-60A1756FD7D3}" type="datetimeFigureOut">
              <a:rPr lang="en-US" smtClean="0"/>
              <a:pPr/>
              <a:t>3/23/2020</a:t>
            </a:fld>
            <a:endParaRPr lang="en-IN"/>
          </a:p>
        </p:txBody>
      </p:sp>
      <p:sp>
        <p:nvSpPr>
          <p:cNvPr id="9" name="Slide Number Placeholder 8"/>
          <p:cNvSpPr>
            <a:spLocks noGrp="1"/>
          </p:cNvSpPr>
          <p:nvPr>
            <p:ph type="sldNum" sz="quarter" idx="11"/>
          </p:nvPr>
        </p:nvSpPr>
        <p:spPr/>
        <p:txBody>
          <a:bodyPr/>
          <a:lstStyle/>
          <a:p>
            <a:fld id="{F0227AB1-13F9-4983-80D3-5D6A3859FB4D}"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248419C-F5DD-4FA7-94B3-60A1756FD7D3}" type="datetimeFigureOut">
              <a:rPr lang="en-US" smtClean="0"/>
              <a:pPr/>
              <a:t>3/23/2020</a:t>
            </a:fld>
            <a:endParaRPr lang="en-IN"/>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IN"/>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0227AB1-13F9-4983-80D3-5D6A3859FB4D}" type="slidenum">
              <a:rPr lang="en-IN" smtClean="0"/>
              <a:pPr/>
              <a:t>‹#›</a:t>
            </a:fld>
            <a:endParaRPr lang="en-IN"/>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lgn="l"/>
            <a:r>
              <a:rPr lang="en-IN" dirty="0" smtClean="0"/>
              <a:t>By </a:t>
            </a:r>
            <a:r>
              <a:rPr lang="en-IN" dirty="0" smtClean="0"/>
              <a:t>JAHANAVI DEO</a:t>
            </a:r>
            <a:endParaRPr lang="en-IN" dirty="0" smtClean="0"/>
          </a:p>
          <a:p>
            <a:pPr algn="l"/>
            <a:r>
              <a:rPr lang="en-IN" dirty="0" err="1" smtClean="0"/>
              <a:t>Bcom</a:t>
            </a:r>
            <a:r>
              <a:rPr lang="en-IN" dirty="0" smtClean="0"/>
              <a:t> 2</a:t>
            </a:r>
          </a:p>
          <a:p>
            <a:pPr algn="l"/>
            <a:r>
              <a:rPr lang="en-IN" dirty="0" smtClean="0"/>
              <a:t>Department of Commerce</a:t>
            </a:r>
          </a:p>
          <a:p>
            <a:pPr algn="l"/>
            <a:r>
              <a:rPr lang="en-IN" dirty="0" smtClean="0"/>
              <a:t>M.L </a:t>
            </a:r>
            <a:r>
              <a:rPr lang="en-IN" dirty="0" err="1" smtClean="0"/>
              <a:t>Arya</a:t>
            </a:r>
            <a:r>
              <a:rPr lang="en-IN" dirty="0" smtClean="0"/>
              <a:t> </a:t>
            </a:r>
            <a:r>
              <a:rPr lang="en-IN" dirty="0" smtClean="0"/>
              <a:t>College, </a:t>
            </a:r>
            <a:r>
              <a:rPr lang="en-IN" dirty="0" err="1" smtClean="0"/>
              <a:t>Kasba</a:t>
            </a:r>
            <a:endParaRPr lang="en-IN" dirty="0"/>
          </a:p>
        </p:txBody>
      </p:sp>
      <p:sp>
        <p:nvSpPr>
          <p:cNvPr id="2" name="Title 1"/>
          <p:cNvSpPr>
            <a:spLocks noGrp="1"/>
          </p:cNvSpPr>
          <p:nvPr>
            <p:ph type="ctrTitle"/>
          </p:nvPr>
        </p:nvSpPr>
        <p:spPr/>
        <p:txBody>
          <a:bodyPr/>
          <a:lstStyle/>
          <a:p>
            <a:r>
              <a:rPr lang="en-IN" dirty="0" smtClean="0"/>
              <a:t>Specialised Accounting</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err="1" smtClean="0"/>
              <a:t>Puchase</a:t>
            </a:r>
            <a:r>
              <a:rPr lang="en-IN" b="1" dirty="0" smtClean="0"/>
              <a:t> Consideration in Absorption of Companies</a:t>
            </a:r>
            <a:endParaRPr lang="en-IN" dirty="0" smtClean="0"/>
          </a:p>
          <a:p>
            <a:r>
              <a:rPr lang="en-IN" dirty="0" smtClean="0"/>
              <a:t>In absorption questions, students face difficulties in computing the amount of Purchase Consideration. That is why, we have list down the various circumstances so that this difficulty can be removed and make sure you get full marks in the examination hall.</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IN" b="1" dirty="0" smtClean="0"/>
              <a:t>1. Lump Sum Amount</a:t>
            </a:r>
            <a:r>
              <a:rPr lang="en-IN" dirty="0" smtClean="0"/>
              <a:t> - when in the question, purchasing question agrees to pay the vendor company, a lump sum amount, then t his will be taken as Purchase Consideration.</a:t>
            </a:r>
          </a:p>
          <a:p>
            <a:endParaRPr lang="en-IN" dirty="0" smtClean="0"/>
          </a:p>
          <a:p>
            <a:r>
              <a:rPr lang="en-IN" b="1" dirty="0" smtClean="0"/>
              <a:t>2. Net Asset</a:t>
            </a:r>
            <a:r>
              <a:rPr lang="en-IN" dirty="0" smtClean="0"/>
              <a:t> - If the lump sum payment is not made by the purchasing company, then we have to calculate the net worth of assets taken. Net worth of the asset is calculated as follows:</a:t>
            </a:r>
          </a:p>
          <a:p>
            <a:r>
              <a:rPr lang="en-IN" dirty="0" smtClean="0"/>
              <a:t>Value of assets as mutually agreed                          xxx</a:t>
            </a:r>
          </a:p>
          <a:p>
            <a:r>
              <a:rPr lang="en-IN" dirty="0" smtClean="0"/>
              <a:t>Less: Value of liabilities as mutually agreed             </a:t>
            </a:r>
            <a:r>
              <a:rPr lang="en-IN" u="sng" dirty="0" smtClean="0"/>
              <a:t>(xxx)</a:t>
            </a:r>
            <a:endParaRPr lang="en-IN" dirty="0" smtClean="0"/>
          </a:p>
          <a:p>
            <a:r>
              <a:rPr lang="en-IN" dirty="0" smtClean="0"/>
              <a:t>Purchase Consideration                                            </a:t>
            </a:r>
            <a:r>
              <a:rPr lang="en-IN" u="sng" dirty="0" smtClean="0"/>
              <a:t>xxx</a:t>
            </a:r>
            <a:endParaRPr lang="en-IN" dirty="0" smtClean="0"/>
          </a:p>
          <a:p>
            <a:endParaRPr lang="en-IN" dirty="0"/>
          </a:p>
        </p:txBody>
      </p:sp>
      <p:sp>
        <p:nvSpPr>
          <p:cNvPr id="3" name="Title 2"/>
          <p:cNvSpPr>
            <a:spLocks noGrp="1"/>
          </p:cNvSpPr>
          <p:nvPr>
            <p:ph type="title"/>
          </p:nvPr>
        </p:nvSpPr>
        <p:spPr/>
        <p:txBody>
          <a:bodyPr/>
          <a:lstStyle/>
          <a:p>
            <a:r>
              <a:rPr lang="en-IN" smtClean="0"/>
              <a:t>Purchase consideration</a:t>
            </a:r>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00042"/>
            <a:ext cx="8229600" cy="5595958"/>
          </a:xfrm>
        </p:spPr>
        <p:txBody>
          <a:bodyPr>
            <a:normAutofit fontScale="92500" lnSpcReduction="20000"/>
          </a:bodyPr>
          <a:lstStyle/>
          <a:p>
            <a:r>
              <a:rPr lang="en-IN" b="1" dirty="0" smtClean="0"/>
              <a:t>3. Net Payment</a:t>
            </a:r>
            <a:r>
              <a:rPr lang="en-IN" dirty="0" smtClean="0"/>
              <a:t> - if the absorption </a:t>
            </a:r>
            <a:r>
              <a:rPr lang="en-IN" dirty="0" err="1" smtClean="0"/>
              <a:t>invloves</a:t>
            </a:r>
            <a:r>
              <a:rPr lang="en-IN" dirty="0" smtClean="0"/>
              <a:t> payments to shareholders, debenture holders  and creditors of the absorbed company. The payment may be in the form of cash, shares  and debentures. Purchase consideration is computed as follows:</a:t>
            </a:r>
          </a:p>
          <a:p>
            <a:r>
              <a:rPr lang="en-IN" i="1" u="sng" dirty="0" smtClean="0"/>
              <a:t>Payment to the shareholder of absorbed company</a:t>
            </a:r>
            <a:endParaRPr lang="en-IN" dirty="0" smtClean="0"/>
          </a:p>
          <a:p>
            <a:r>
              <a:rPr lang="en-IN" dirty="0" smtClean="0"/>
              <a:t>Shares in purchasing company</a:t>
            </a:r>
          </a:p>
          <a:p>
            <a:r>
              <a:rPr lang="en-IN" dirty="0" smtClean="0"/>
              <a:t>Debentures issued</a:t>
            </a:r>
          </a:p>
          <a:p>
            <a:r>
              <a:rPr lang="en-IN" dirty="0" smtClean="0"/>
              <a:t>Cash paid</a:t>
            </a:r>
          </a:p>
          <a:p>
            <a:r>
              <a:rPr lang="en-IN" dirty="0" smtClean="0"/>
              <a:t>xxx</a:t>
            </a:r>
          </a:p>
          <a:p>
            <a:r>
              <a:rPr lang="en-IN" dirty="0" smtClean="0"/>
              <a:t>xxx</a:t>
            </a:r>
          </a:p>
          <a:p>
            <a:r>
              <a:rPr lang="en-IN" u="sng" dirty="0" smtClean="0"/>
              <a:t>xxx</a:t>
            </a:r>
            <a:endParaRPr lang="en-IN" dirty="0" smtClean="0"/>
          </a:p>
          <a:p>
            <a:r>
              <a:rPr lang="en-IN" dirty="0" smtClean="0"/>
              <a:t> </a:t>
            </a:r>
          </a:p>
          <a:p>
            <a:r>
              <a:rPr lang="en-IN" dirty="0" smtClean="0"/>
              <a:t> </a:t>
            </a:r>
          </a:p>
          <a:p>
            <a:r>
              <a:rPr lang="en-IN" dirty="0" smtClean="0"/>
              <a:t>xxx</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b="1" dirty="0" smtClean="0"/>
              <a:t>4. Value of Shares</a:t>
            </a:r>
            <a:r>
              <a:rPr lang="en-IN" dirty="0" smtClean="0"/>
              <a:t> - if the purchasing company is buying the vendor company on the basis of the value offered per share. For example, Beta company has 20,000 shares. The company Cone approached Beta and offered $ 20 per share which the management has approved and signed the absorption agreement.</a:t>
            </a:r>
          </a:p>
          <a:p>
            <a:r>
              <a:rPr lang="en-IN" dirty="0" smtClean="0"/>
              <a:t>Purchase consideration = 20,000 x 20 = $ 400,000</a:t>
            </a:r>
          </a:p>
          <a:p>
            <a:endParaRPr lang="en-IN" dirty="0"/>
          </a:p>
        </p:txBody>
      </p:sp>
      <p:sp>
        <p:nvSpPr>
          <p:cNvPr id="3" name="Title 2"/>
          <p:cNvSpPr>
            <a:spLocks noGrp="1"/>
          </p:cNvSpPr>
          <p:nvPr>
            <p:ph type="title"/>
          </p:nvPr>
        </p:nvSpPr>
        <p:spPr/>
        <p:txBody>
          <a:bodyPr/>
          <a:lstStyle/>
          <a:p>
            <a:endParaRPr lang="en-IN"/>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TotalTime>
  <Words>82</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Paper</vt:lpstr>
      <vt:lpstr>Specialised Accounting</vt:lpstr>
      <vt:lpstr>Slide 2</vt:lpstr>
      <vt:lpstr>Purchase consideration</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Specialised Accounting</dc:title>
  <dc:creator>jahanvi</dc:creator>
  <cp:lastModifiedBy>jahanvi</cp:lastModifiedBy>
  <cp:revision>3</cp:revision>
  <dcterms:created xsi:type="dcterms:W3CDTF">2019-11-12T11:11:47Z</dcterms:created>
  <dcterms:modified xsi:type="dcterms:W3CDTF">2020-03-23T13:28:37Z</dcterms:modified>
</cp:coreProperties>
</file>