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E259F71-0743-4B48-93B1-E763610830EF}" type="datetimeFigureOut">
              <a:rPr lang="en-US" smtClean="0"/>
              <a:t>16-04-2020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B97D94E-0E6F-4A0C-8B73-642E891A43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259F71-0743-4B48-93B1-E763610830EF}" type="datetimeFigureOut">
              <a:rPr lang="en-US" smtClean="0"/>
              <a:t>16-04-2020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7D94E-0E6F-4A0C-8B73-642E891A43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259F71-0743-4B48-93B1-E763610830EF}" type="datetimeFigureOut">
              <a:rPr lang="en-US" smtClean="0"/>
              <a:t>16-04-2020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7D94E-0E6F-4A0C-8B73-642E891A43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259F71-0743-4B48-93B1-E763610830EF}" type="datetimeFigureOut">
              <a:rPr lang="en-US" smtClean="0"/>
              <a:t>16-04-2020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7D94E-0E6F-4A0C-8B73-642E891A43B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259F71-0743-4B48-93B1-E763610830EF}" type="datetimeFigureOut">
              <a:rPr lang="en-US" smtClean="0"/>
              <a:t>16-04-2020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7D94E-0E6F-4A0C-8B73-642E891A43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259F71-0743-4B48-93B1-E763610830EF}" type="datetimeFigureOut">
              <a:rPr lang="en-US" smtClean="0"/>
              <a:t>16-04-2020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7D94E-0E6F-4A0C-8B73-642E891A43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E259F71-0743-4B48-93B1-E763610830EF}" type="datetimeFigureOut">
              <a:rPr lang="en-US" smtClean="0"/>
              <a:t>16-04-2020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97D94E-0E6F-4A0C-8B73-642E891A43B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259F71-0743-4B48-93B1-E763610830EF}" type="datetimeFigureOut">
              <a:rPr lang="en-US" smtClean="0"/>
              <a:t>16-04-2020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97D94E-0E6F-4A0C-8B73-642E891A43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59F71-0743-4B48-93B1-E763610830EF}" type="datetimeFigureOut">
              <a:rPr lang="en-US" smtClean="0"/>
              <a:t>16-04-2020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97D94E-0E6F-4A0C-8B73-642E891A43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259F71-0743-4B48-93B1-E763610830EF}" type="datetimeFigureOut">
              <a:rPr lang="en-US" smtClean="0"/>
              <a:t>16-04-2020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7D94E-0E6F-4A0C-8B73-642E891A43B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E259F71-0743-4B48-93B1-E763610830EF}" type="datetimeFigureOut">
              <a:rPr lang="en-US" smtClean="0"/>
              <a:t>16-04-2020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B97D94E-0E6F-4A0C-8B73-642E891A43B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259F71-0743-4B48-93B1-E763610830EF}" type="datetimeFigureOut">
              <a:rPr lang="en-US" smtClean="0"/>
              <a:t>16-04-2020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97D94E-0E6F-4A0C-8B73-642E891A43B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16 APRIL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lnSpcReduction="20000"/>
          </a:bodyPr>
          <a:lstStyle/>
          <a:p>
            <a:pPr algn="ctr">
              <a:buNone/>
            </a:pPr>
            <a:r>
              <a:rPr lang="en-US" b="1" dirty="0" smtClean="0"/>
              <a:t>ROLE OF PAST EXPERIENCE AND MOTIVATION IN PERCEPTION</a:t>
            </a:r>
          </a:p>
          <a:p>
            <a:pPr fontAlgn="base"/>
            <a:r>
              <a:rPr lang="en-US" dirty="0" smtClean="0"/>
              <a:t>A perceptual set refers to a predisposition to perceive things in a certain way. In other words, we often tend to notice only certain aspects of an object or situation while ignoring other details.</a:t>
            </a:r>
          </a:p>
          <a:p>
            <a:pPr fontAlgn="base"/>
            <a:r>
              <a:rPr lang="en-US" b="1" dirty="0" smtClean="0"/>
              <a:t>What Is a Perceptual Set</a:t>
            </a:r>
            <a:r>
              <a:rPr lang="en-US" b="1" dirty="0" smtClean="0"/>
              <a:t>?</a:t>
            </a:r>
          </a:p>
          <a:p>
            <a:pPr fontAlgn="base"/>
            <a:r>
              <a:rPr lang="en-US" dirty="0" smtClean="0"/>
              <a:t>When it comes to our perceptions of the world around us, you might assume that what you see is what you get. However, in truth, research shows that the way you see the world is heavily influenced (and biased) by your own past experiences, expectations</a:t>
            </a:r>
            <a:r>
              <a:rPr lang="en-US" dirty="0" smtClean="0"/>
              <a:t>, motivations, beliefs, emotions </a:t>
            </a:r>
            <a:r>
              <a:rPr lang="en-US" dirty="0" smtClean="0"/>
              <a:t>and even your culture</a:t>
            </a:r>
            <a:endParaRPr lang="en-US" b="1"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a:bodyPr>
          <a:lstStyle/>
          <a:p>
            <a:r>
              <a:rPr lang="en-US" dirty="0" smtClean="0"/>
              <a:t>In Psychology, </a:t>
            </a:r>
            <a:r>
              <a:rPr lang="en-US" dirty="0" smtClean="0"/>
              <a:t>this is what is known as a perceptual set. A perceptual set is basically a tendency to view things only in a certain way. Perceptual sets can impact how we interpret and respond to the world around us and can be influenced by a number of different </a:t>
            </a:r>
            <a:r>
              <a:rPr lang="en-US" dirty="0" smtClean="0"/>
              <a:t>factors.</a:t>
            </a:r>
          </a:p>
          <a:p>
            <a:r>
              <a:rPr lang="en-US" dirty="0" smtClean="0"/>
              <a:t>"Perception can also be influenced by an individual's expectations, motives, and interests. The term perceptual set refers to the tendency to perceive objects or situations from a particular frame of reference," explain author Sandra </a:t>
            </a:r>
            <a:r>
              <a:rPr lang="en-US" dirty="0" err="1" smtClean="0"/>
              <a:t>Hockenbury</a:t>
            </a:r>
            <a:r>
              <a:rPr lang="en-US" dirty="0" smtClean="0"/>
              <a:t> the textbook </a:t>
            </a:r>
            <a:r>
              <a:rPr lang="en-US" i="1" dirty="0" smtClean="0"/>
              <a:t>Discovering Psychology</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lnSpcReduction="10000"/>
          </a:bodyPr>
          <a:lstStyle/>
          <a:p>
            <a:pPr fontAlgn="base"/>
            <a:r>
              <a:rPr lang="en-US" dirty="0" smtClean="0"/>
              <a:t>Sometimes, perceptual sets can be helpful</a:t>
            </a:r>
            <a:r>
              <a:rPr lang="en-US" dirty="0" smtClean="0"/>
              <a:t>.</a:t>
            </a:r>
            <a:r>
              <a:rPr lang="en-US" dirty="0" smtClean="0"/>
              <a:t>﻿ They often lead us to make fairly accurate conclusions about what exists in the world around us. In cases where we find ourselves wrong, we often develop new perceptual sets that are more accurate.</a:t>
            </a:r>
          </a:p>
          <a:p>
            <a:pPr fontAlgn="base"/>
            <a:r>
              <a:rPr lang="en-US" dirty="0" smtClean="0"/>
              <a:t>However, sometimes our perceptual sets can lead us </a:t>
            </a:r>
            <a:r>
              <a:rPr lang="en-US" dirty="0" smtClean="0"/>
              <a:t>astray. </a:t>
            </a:r>
            <a:r>
              <a:rPr lang="en-US" dirty="0" smtClean="0"/>
              <a:t>If you have a strong interest in military aircraft, for example, an odd cloud formation in the distance might be interpreted as a fleet of fighter jets</a:t>
            </a:r>
            <a:r>
              <a:rPr lang="en-US" dirty="0" smtClean="0"/>
              <a:t>.</a:t>
            </a:r>
          </a:p>
          <a:p>
            <a:pPr fontAlgn="base"/>
            <a:r>
              <a:rPr lang="en-US" dirty="0" smtClean="0"/>
              <a:t>In one experiment that illustrates this tendency, participants were presented with different non-words, such as </a:t>
            </a:r>
            <a:r>
              <a:rPr lang="en-US" i="1" dirty="0" err="1" smtClean="0"/>
              <a:t>sael</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a:bodyPr>
          <a:lstStyle/>
          <a:p>
            <a:r>
              <a:rPr lang="en-US" dirty="0" smtClean="0"/>
              <a:t>Those who were told that they would be reading boating-related words read the word as "sail," while those who were told to expect animal-related words read it as "seal</a:t>
            </a:r>
            <a:r>
              <a:rPr lang="en-US" dirty="0" smtClean="0"/>
              <a:t>.“</a:t>
            </a:r>
          </a:p>
          <a:p>
            <a:pPr fontAlgn="base"/>
            <a:r>
              <a:rPr lang="en-US" dirty="0" smtClean="0"/>
              <a:t>A perceptual set is a good example of what is known </a:t>
            </a:r>
            <a:r>
              <a:rPr lang="en-US" dirty="0" smtClean="0"/>
              <a:t>as top- down processing. </a:t>
            </a:r>
            <a:r>
              <a:rPr lang="en-US" dirty="0" smtClean="0"/>
              <a:t>In top-down processing, perceptions begin with the most general and move toward the more specific. Such perceptions are heavily influenced by expectations and prior </a:t>
            </a:r>
            <a:r>
              <a:rPr lang="en-US" dirty="0" smtClean="0"/>
              <a:t>knowledge.</a:t>
            </a:r>
            <a:r>
              <a:rPr lang="en-US" baseline="30000" dirty="0" smtClean="0"/>
              <a:t> </a:t>
            </a:r>
            <a:r>
              <a:rPr lang="en-US" dirty="0" smtClean="0"/>
              <a:t>If </a:t>
            </a:r>
            <a:r>
              <a:rPr lang="en-US" dirty="0" smtClean="0"/>
              <a:t>we expect something to appear in a certain way, we are more likely to perceive it according to our expectations</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 (H) PAPER I, UNIT III, ATTENTIONAL AND PERCEPTUAL PROCESS</a:t>
            </a:r>
            <a:endParaRPr lang="en-US" sz="2800" dirty="0"/>
          </a:p>
        </p:txBody>
      </p:sp>
      <p:sp>
        <p:nvSpPr>
          <p:cNvPr id="3" name="Content Placeholder 2"/>
          <p:cNvSpPr>
            <a:spLocks noGrp="1"/>
          </p:cNvSpPr>
          <p:nvPr>
            <p:ph idx="1"/>
          </p:nvPr>
        </p:nvSpPr>
        <p:spPr/>
        <p:txBody>
          <a:bodyPr>
            <a:normAutofit fontScale="92500" lnSpcReduction="10000"/>
          </a:bodyPr>
          <a:lstStyle/>
          <a:p>
            <a:pPr fontAlgn="base"/>
            <a:r>
              <a:rPr lang="en-US" dirty="0" smtClean="0"/>
              <a:t>Existing schemas, </a:t>
            </a:r>
            <a:r>
              <a:rPr lang="en-US" dirty="0" smtClean="0"/>
              <a:t>mental frameworks, and concepts often guide perceptual sets. For example, people have a strong schema for faces, making it easier to recognize familiar human faces in the world around us. It also means that when we look at an ambiguous image, we are more likely to see it as a face than some other type of object.</a:t>
            </a:r>
          </a:p>
          <a:p>
            <a:pPr fontAlgn="base"/>
            <a:r>
              <a:rPr lang="en-US" dirty="0" smtClean="0"/>
              <a:t>Researchers have also found that when multiple items appear in a single visual scene, perceptual sets will often lead people to miss additional items after locating the first one. For example, airport security officers might be likely to spot a water bottle in a bag but then miss that the bag also contains a </a:t>
            </a:r>
            <a:r>
              <a:rPr lang="en-US" dirty="0" smtClean="0"/>
              <a:t>firearm.</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TotalTime>
  <Words>486</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16 APRIL 2020 B.A. PART I (H) PAPER I, UNIT III, ATTENTIONAL AND PERCEPTUAL PROCESS</vt:lpstr>
      <vt:lpstr>16 APRIL 2020 B.A. PART I (H) PAPER I, UNIT III, ATTENTIONAL AND PERCEPTUAL PROCESS</vt:lpstr>
      <vt:lpstr>16 APRIL 2020 B.A. PART I (H) PAPER I, UNIT III, ATTENTIONAL AND PERCEPTUAL PROCESS</vt:lpstr>
      <vt:lpstr>16 APRIL 2020 B.A. PART I (H) PAPER I, UNIT III, ATTENTIONAL AND PERCEPTUAL PROCESS</vt:lpstr>
      <vt:lpstr>16 APRIL 2020 B.A. PART I (H) PAPER I, UNIT III, ATTENTIONAL AND PERCEPTUAL PROCESS</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2</cp:revision>
  <dcterms:created xsi:type="dcterms:W3CDTF">2020-04-16T06:09:51Z</dcterms:created>
  <dcterms:modified xsi:type="dcterms:W3CDTF">2020-04-16T06:21:13Z</dcterms:modified>
</cp:coreProperties>
</file>