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976DC4-EAA5-4F29-A15D-32B7A389FA8E}" type="datetimeFigureOut">
              <a:rPr lang="en-US" smtClean="0"/>
              <a:t>16-04-2020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8C088E-4264-45E0-A724-682DD4536A0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bkranjeet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699248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b="1" dirty="0" smtClean="0"/>
              <a:t>KUMARI RANJEETA</a:t>
            </a:r>
          </a:p>
          <a:p>
            <a:pPr algn="ctr"/>
            <a:r>
              <a:rPr lang="en-US" b="1" dirty="0" smtClean="0"/>
              <a:t>GUEST FACULTY</a:t>
            </a:r>
          </a:p>
          <a:p>
            <a:pPr algn="ctr"/>
            <a:r>
              <a:rPr lang="en-US" b="1" dirty="0" smtClean="0"/>
              <a:t>M. L. ARYA COLLEGE, DEPTT. OF PSYCHOLOGY</a:t>
            </a:r>
          </a:p>
          <a:p>
            <a:pPr algn="ctr"/>
            <a:r>
              <a:rPr lang="en-US" b="1" dirty="0" smtClean="0"/>
              <a:t>E-mail- </a:t>
            </a:r>
            <a:r>
              <a:rPr lang="en-US" b="1" dirty="0" smtClean="0">
                <a:hlinkClick r:id="rId2"/>
              </a:rPr>
              <a:t>bkranjeeta@gmail.com</a:t>
            </a:r>
            <a:endParaRPr lang="en-US" b="1" dirty="0" smtClean="0"/>
          </a:p>
          <a:p>
            <a:pPr algn="ctr"/>
            <a:r>
              <a:rPr lang="en-US" b="1" dirty="0" smtClean="0"/>
              <a:t>Mb. No.- 8969020842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8100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219200" y="1752600"/>
            <a:ext cx="6858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Baskerville Old Face" pitchFamily="18" charset="0"/>
              </a:rPr>
              <a:t>B.A. PART II (H) 16 APRIL 2020</a:t>
            </a:r>
            <a:endParaRPr lang="en-US" sz="4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16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II (H) PAPER IV, UNIT IV, ATTITUDE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ATTITUDE AND VALUE</a:t>
            </a:r>
          </a:p>
          <a:p>
            <a:r>
              <a:rPr lang="en-US" b="1" dirty="0" smtClean="0"/>
              <a:t>Values</a:t>
            </a:r>
            <a:r>
              <a:rPr lang="en-US" dirty="0" smtClean="0"/>
              <a:t> help to guide our behavior. </a:t>
            </a:r>
            <a:r>
              <a:rPr lang="en-US" b="1" dirty="0" smtClean="0"/>
              <a:t>Attitudes</a:t>
            </a:r>
            <a:r>
              <a:rPr lang="en-US" dirty="0" smtClean="0"/>
              <a:t> are the response that is a result of our </a:t>
            </a:r>
            <a:r>
              <a:rPr lang="en-US" b="1" dirty="0" smtClean="0"/>
              <a:t>values</a:t>
            </a:r>
            <a:r>
              <a:rPr lang="en-US" dirty="0" smtClean="0"/>
              <a:t>. </a:t>
            </a:r>
            <a:r>
              <a:rPr lang="en-US" b="1" dirty="0" smtClean="0"/>
              <a:t>Values</a:t>
            </a:r>
            <a:r>
              <a:rPr lang="en-US" dirty="0" smtClean="0"/>
              <a:t> decide what we think as for right, wrong, good, or unjust. </a:t>
            </a:r>
            <a:r>
              <a:rPr lang="en-US" b="1" dirty="0" smtClean="0"/>
              <a:t>Attitudes</a:t>
            </a:r>
            <a:r>
              <a:rPr lang="en-US" dirty="0" smtClean="0"/>
              <a:t> are our likes and dislike of things, people, and objects. </a:t>
            </a:r>
            <a:r>
              <a:rPr lang="en-US" b="1" dirty="0" smtClean="0"/>
              <a:t>Values</a:t>
            </a:r>
            <a:r>
              <a:rPr lang="en-US" dirty="0" smtClean="0"/>
              <a:t> are more or less permanent in nature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Values and attitudes are two important variables influencing the cognitive process and behavior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16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II (H) PAPER IV, UNIT IV, ATTITUDE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learned and acquired essentially from the same sources.</a:t>
            </a:r>
          </a:p>
          <a:p>
            <a:r>
              <a:rPr lang="en-US" dirty="0" smtClean="0"/>
              <a:t>They endure and are resistant to change.</a:t>
            </a:r>
          </a:p>
          <a:p>
            <a:r>
              <a:rPr lang="en-US" dirty="0" smtClean="0"/>
              <a:t>They have a reciprocal influence and are used interchangeably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b="1" dirty="0" smtClean="0"/>
              <a:t>Dissimilarities  between Values and Attitudes</a:t>
            </a:r>
          </a:p>
          <a:p>
            <a:r>
              <a:rPr lang="en-US" dirty="0" smtClean="0"/>
              <a:t>Values help to guide our </a:t>
            </a:r>
            <a:r>
              <a:rPr lang="en-US" dirty="0" err="1" smtClean="0"/>
              <a:t>behavior.Attitudes</a:t>
            </a:r>
            <a:r>
              <a:rPr lang="en-US" dirty="0" smtClean="0"/>
              <a:t> are the response that is a result of our values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16 </a:t>
            </a:r>
            <a:r>
              <a:rPr lang="en-US" sz="2800" b="1" dirty="0" smtClean="0">
                <a:solidFill>
                  <a:schemeClr val="tx1"/>
                </a:solidFill>
              </a:rPr>
              <a:t>APRIL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II (H) PAPER IV, UNIT IV, ATTITUDE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</a:t>
            </a:r>
            <a:r>
              <a:rPr lang="en-US" dirty="0" smtClean="0"/>
              <a:t>decide what we think as for right, wrong, good, or unjust</a:t>
            </a:r>
            <a:r>
              <a:rPr lang="en-US" dirty="0" smtClean="0"/>
              <a:t>. Attitudes </a:t>
            </a:r>
            <a:r>
              <a:rPr lang="en-US" dirty="0" smtClean="0"/>
              <a:t>are our likes and dislike of things, people, and objects</a:t>
            </a:r>
            <a:r>
              <a:rPr lang="en-US" dirty="0" smtClean="0"/>
              <a:t>. Values </a:t>
            </a:r>
            <a:r>
              <a:rPr lang="en-US" dirty="0" smtClean="0"/>
              <a:t>are more or less permanent in nature</a:t>
            </a:r>
            <a:r>
              <a:rPr lang="en-US" dirty="0" smtClean="0"/>
              <a:t>. Attitudes </a:t>
            </a:r>
            <a:r>
              <a:rPr lang="en-US" dirty="0" smtClean="0"/>
              <a:t>are changeable with favorable experiences</a:t>
            </a:r>
            <a:r>
              <a:rPr lang="en-US" dirty="0" smtClean="0"/>
              <a:t>. They </a:t>
            </a:r>
            <a:r>
              <a:rPr lang="en-US" dirty="0" smtClean="0"/>
              <a:t>represent a single belief that, guides actions and judgment across objects and situations</a:t>
            </a:r>
            <a:r>
              <a:rPr lang="en-US" dirty="0" smtClean="0"/>
              <a:t>. They </a:t>
            </a:r>
            <a:r>
              <a:rPr lang="en-US" dirty="0" smtClean="0"/>
              <a:t>represent several beliefs focused on a specific object or situation</a:t>
            </a:r>
            <a:r>
              <a:rPr lang="en-US" dirty="0" smtClean="0"/>
              <a:t>. They </a:t>
            </a:r>
            <a:r>
              <a:rPr lang="en-US" dirty="0" smtClean="0"/>
              <a:t>derived from social and cultural </a:t>
            </a:r>
            <a:r>
              <a:rPr lang="en-US" dirty="0" smtClean="0"/>
              <a:t>more. These </a:t>
            </a:r>
            <a:r>
              <a:rPr lang="en-US" dirty="0" smtClean="0"/>
              <a:t>are personal experiences.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1673" y="2967335"/>
            <a:ext cx="432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164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          </vt:lpstr>
      <vt:lpstr>16 APRIL 2020 B.A. PART II (H) PAPER IV, UNIT IV, ATTITUDE</vt:lpstr>
      <vt:lpstr>16 APRIL 2020 B.A. PART II (H) PAPER IV, UNIT IV, ATTITUDE</vt:lpstr>
      <vt:lpstr>16 APRIL 2020 B.A. PART II (H) PAPER IV, UNIT IV, ATTITUDE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 PART I (H) 16 APRIL 2020</dc:title>
  <dc:creator>smart</dc:creator>
  <cp:lastModifiedBy>smart</cp:lastModifiedBy>
  <cp:revision>9</cp:revision>
  <dcterms:created xsi:type="dcterms:W3CDTF">2020-04-16T04:47:32Z</dcterms:created>
  <dcterms:modified xsi:type="dcterms:W3CDTF">2020-04-16T06:07:52Z</dcterms:modified>
</cp:coreProperties>
</file>