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57" r:id="rId4"/>
    <p:sldId id="258" r:id="rId5"/>
    <p:sldId id="259" r:id="rId6"/>
    <p:sldId id="260" r:id="rId7"/>
    <p:sldId id="261"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2" d="100"/>
          <a:sy n="42" d="100"/>
        </p:scale>
        <p:origin x="-112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7F53281-6959-461F-AC1F-6179EBD5F1CD}" type="datetimeFigureOut">
              <a:rPr lang="en-US" smtClean="0"/>
              <a:pPr/>
              <a:t>4/16/2020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DA21CA7-B4FC-42EC-B33A-1CF3E94D333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7F53281-6959-461F-AC1F-6179EBD5F1CD}" type="datetimeFigureOut">
              <a:rPr lang="en-US" smtClean="0"/>
              <a:pPr/>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A21CA7-B4FC-42EC-B33A-1CF3E94D333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7F53281-6959-461F-AC1F-6179EBD5F1CD}" type="datetimeFigureOut">
              <a:rPr lang="en-US" smtClean="0"/>
              <a:pPr/>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A21CA7-B4FC-42EC-B33A-1CF3E94D333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7F53281-6959-461F-AC1F-6179EBD5F1CD}" type="datetimeFigureOut">
              <a:rPr lang="en-US" smtClean="0"/>
              <a:pPr/>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A21CA7-B4FC-42EC-B33A-1CF3E94D333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7F53281-6959-461F-AC1F-6179EBD5F1CD}" type="datetimeFigureOut">
              <a:rPr lang="en-US" smtClean="0"/>
              <a:pPr/>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A21CA7-B4FC-42EC-B33A-1CF3E94D333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7F53281-6959-461F-AC1F-6179EBD5F1CD}" type="datetimeFigureOut">
              <a:rPr lang="en-US" smtClean="0"/>
              <a:pPr/>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A21CA7-B4FC-42EC-B33A-1CF3E94D333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7F53281-6959-461F-AC1F-6179EBD5F1CD}" type="datetimeFigureOut">
              <a:rPr lang="en-US" smtClean="0"/>
              <a:pPr/>
              <a:t>4/16/2020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A21CA7-B4FC-42EC-B33A-1CF3E94D333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7F53281-6959-461F-AC1F-6179EBD5F1CD}" type="datetimeFigureOut">
              <a:rPr lang="en-US" smtClean="0"/>
              <a:pPr/>
              <a:t>4/16/2020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A21CA7-B4FC-42EC-B33A-1CF3E94D333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F53281-6959-461F-AC1F-6179EBD5F1CD}" type="datetimeFigureOut">
              <a:rPr lang="en-US" smtClean="0"/>
              <a:pPr/>
              <a:t>4/16/2020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A21CA7-B4FC-42EC-B33A-1CF3E94D333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7F53281-6959-461F-AC1F-6179EBD5F1CD}" type="datetimeFigureOut">
              <a:rPr lang="en-US" smtClean="0"/>
              <a:pPr/>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A21CA7-B4FC-42EC-B33A-1CF3E94D333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7F53281-6959-461F-AC1F-6179EBD5F1CD}" type="datetimeFigureOut">
              <a:rPr lang="en-US" smtClean="0"/>
              <a:pPr/>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DA21CA7-B4FC-42EC-B33A-1CF3E94D3337}"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7F53281-6959-461F-AC1F-6179EBD5F1CD}" type="datetimeFigureOut">
              <a:rPr lang="en-US" smtClean="0"/>
              <a:pPr/>
              <a:t>4/16/2020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DA21CA7-B4FC-42EC-B33A-1CF3E94D3337}"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B.A. PART I (H) 02 MARCH 2020</a:t>
            </a:r>
            <a:endParaRPr lang="en-US" dirty="0"/>
          </a:p>
        </p:txBody>
      </p:sp>
      <p:sp>
        <p:nvSpPr>
          <p:cNvPr id="3" name="Subtitle 2"/>
          <p:cNvSpPr>
            <a:spLocks noGrp="1"/>
          </p:cNvSpPr>
          <p:nvPr>
            <p:ph type="subTitle" idx="1"/>
          </p:nvPr>
        </p:nvSpPr>
        <p:spPr/>
        <p:txBody>
          <a:bodyPr/>
          <a:lstStyle/>
          <a:p>
            <a:pPr algn="ctr"/>
            <a:r>
              <a:rPr lang="en-US" b="1" dirty="0" smtClean="0"/>
              <a:t>KUMARI RANJEETA</a:t>
            </a:r>
          </a:p>
          <a:p>
            <a:pPr algn="ctr"/>
            <a:r>
              <a:rPr lang="en-US" b="1" dirty="0" smtClean="0"/>
              <a:t>GUEST FACULTY</a:t>
            </a:r>
          </a:p>
          <a:p>
            <a:pPr algn="ctr"/>
            <a:r>
              <a:rPr lang="en-US" b="1" dirty="0" smtClean="0"/>
              <a:t>M. L. ARYA COLLEGE, DEPTT. OF PSYCHOLOGY</a:t>
            </a: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02 MARCH.2020</a:t>
            </a:r>
            <a:br>
              <a:rPr lang="en-US" sz="2800" b="1" dirty="0" smtClean="0">
                <a:solidFill>
                  <a:schemeClr val="tx1"/>
                </a:solidFill>
              </a:rPr>
            </a:br>
            <a:r>
              <a:rPr lang="en-US" sz="2800" b="1" dirty="0" smtClean="0">
                <a:solidFill>
                  <a:schemeClr val="tx1"/>
                </a:solidFill>
              </a:rPr>
              <a:t>B.A. PART I (H) PAPER II, UNIT II, STRESS AND PROBLEM OF ADJUSTMENT</a:t>
            </a:r>
            <a:endParaRPr lang="en-US" sz="2800" dirty="0"/>
          </a:p>
        </p:txBody>
      </p:sp>
      <p:sp>
        <p:nvSpPr>
          <p:cNvPr id="3" name="Content Placeholder 2"/>
          <p:cNvSpPr>
            <a:spLocks noGrp="1"/>
          </p:cNvSpPr>
          <p:nvPr>
            <p:ph idx="1"/>
          </p:nvPr>
        </p:nvSpPr>
        <p:spPr/>
        <p:txBody>
          <a:bodyPr>
            <a:normAutofit fontScale="92500"/>
          </a:bodyPr>
          <a:lstStyle/>
          <a:p>
            <a:r>
              <a:rPr lang="en-US" b="1" dirty="0" smtClean="0"/>
              <a:t>WHAT IS STRESS</a:t>
            </a:r>
          </a:p>
          <a:p>
            <a:r>
              <a:rPr lang="en-US" dirty="0" smtClean="0"/>
              <a:t>In </a:t>
            </a:r>
            <a:r>
              <a:rPr lang="en-US" b="1" dirty="0" smtClean="0"/>
              <a:t>psychology</a:t>
            </a:r>
            <a:r>
              <a:rPr lang="en-US" dirty="0" smtClean="0"/>
              <a:t>, </a:t>
            </a:r>
            <a:r>
              <a:rPr lang="en-US" b="1" dirty="0" smtClean="0"/>
              <a:t>stress</a:t>
            </a:r>
            <a:r>
              <a:rPr lang="en-US" dirty="0" smtClean="0"/>
              <a:t> is a feeling of strain and pressure. </a:t>
            </a:r>
            <a:r>
              <a:rPr lang="en-US" b="1" dirty="0" smtClean="0"/>
              <a:t>Stress</a:t>
            </a:r>
            <a:r>
              <a:rPr lang="en-US" dirty="0" smtClean="0"/>
              <a:t> is a type of </a:t>
            </a:r>
            <a:r>
              <a:rPr lang="en-US" b="1" dirty="0" smtClean="0"/>
              <a:t>psychological</a:t>
            </a:r>
            <a:r>
              <a:rPr lang="en-US" dirty="0" smtClean="0"/>
              <a:t> pain. Small amounts of </a:t>
            </a:r>
            <a:r>
              <a:rPr lang="en-US" b="1" dirty="0" smtClean="0"/>
              <a:t>stress</a:t>
            </a:r>
            <a:r>
              <a:rPr lang="en-US" dirty="0" smtClean="0"/>
              <a:t> may be desired, beneficial, and even healthy. Positive </a:t>
            </a:r>
            <a:r>
              <a:rPr lang="en-US" b="1" dirty="0" smtClean="0"/>
              <a:t>stress</a:t>
            </a:r>
            <a:r>
              <a:rPr lang="en-US" dirty="0" smtClean="0"/>
              <a:t> helps improve athletic performance. It also plays a factor in motivation, adaptation, and reaction to the environment.</a:t>
            </a:r>
          </a:p>
          <a:p>
            <a:r>
              <a:rPr lang="en-US" dirty="0" smtClean="0"/>
              <a:t>Stress generally refers to two things: the psychological perception of pressure, on the one hand, and the body's response to it, on the other, which involves multiple systems, from metabolism to muscles to memory.</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02 MARCH.2020</a:t>
            </a:r>
            <a:br>
              <a:rPr lang="en-US" sz="2800" b="1" dirty="0" smtClean="0">
                <a:solidFill>
                  <a:schemeClr val="tx1"/>
                </a:solidFill>
              </a:rPr>
            </a:br>
            <a:r>
              <a:rPr lang="en-US" sz="2800" b="1" dirty="0" smtClean="0">
                <a:solidFill>
                  <a:schemeClr val="tx1"/>
                </a:solidFill>
              </a:rPr>
              <a:t>B.A. PART I (H) PAPER II, UNIT II, STRESS AND PROBLEM OF ADJUSTMENT</a:t>
            </a:r>
            <a:endParaRPr lang="en-US" sz="2800" dirty="0"/>
          </a:p>
        </p:txBody>
      </p:sp>
      <p:sp>
        <p:nvSpPr>
          <p:cNvPr id="3" name="Content Placeholder 2"/>
          <p:cNvSpPr>
            <a:spLocks noGrp="1"/>
          </p:cNvSpPr>
          <p:nvPr>
            <p:ph idx="1"/>
          </p:nvPr>
        </p:nvSpPr>
        <p:spPr/>
        <p:txBody>
          <a:bodyPr>
            <a:normAutofit/>
          </a:bodyPr>
          <a:lstStyle/>
          <a:p>
            <a:r>
              <a:rPr lang="en-US" dirty="0" smtClean="0"/>
              <a:t>Stress is an individual's response to change in circumstance or to a threatening situation. It can be viewed as a personal reaction to an external event/demand like writing an exam or to an internal state of mind like worrying about an exam. Of interest is the fact that stress tends to increase with the prospect of not being able to cope with the situation at hand. For most people, stress is viewed as a negative concept. However, stress can spur us on to achieve our best.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02 MARCH.2020</a:t>
            </a:r>
            <a:br>
              <a:rPr lang="en-US" sz="2800" b="1" dirty="0" smtClean="0">
                <a:solidFill>
                  <a:schemeClr val="tx1"/>
                </a:solidFill>
              </a:rPr>
            </a:br>
            <a:r>
              <a:rPr lang="en-US" sz="2800" b="1" dirty="0" smtClean="0">
                <a:solidFill>
                  <a:schemeClr val="tx1"/>
                </a:solidFill>
              </a:rPr>
              <a:t>B.A. PART I (H) PAPER II, UNIT II, STRESS AND PROBLEM OF ADJUSTMENT</a:t>
            </a:r>
            <a:endParaRPr lang="en-US" sz="2800" dirty="0"/>
          </a:p>
        </p:txBody>
      </p:sp>
      <p:sp>
        <p:nvSpPr>
          <p:cNvPr id="3" name="Content Placeholder 2"/>
          <p:cNvSpPr>
            <a:spLocks noGrp="1"/>
          </p:cNvSpPr>
          <p:nvPr>
            <p:ph idx="1"/>
          </p:nvPr>
        </p:nvSpPr>
        <p:spPr/>
        <p:txBody>
          <a:bodyPr>
            <a:normAutofit fontScale="92500"/>
          </a:bodyPr>
          <a:lstStyle/>
          <a:p>
            <a:r>
              <a:rPr lang="en-US" dirty="0" smtClean="0"/>
              <a:t>For example, athletes often break world records under the stress and pressure of the Olympics. A moderate amount of stress helps to motivate us to write a term paper or prepare for an exam, and in this case, is positive and necessary. Therefore, a certain amount of stress is desirable but too much is detrimental. Today's demands and pressures guarantee that all human beings will experience stress. Stress is simply a byproduct of life. The encouraging part of this picture is that we can learn how to control or manage "excess" stress. In fact, a belief in our ability to be able to handle stress often times serves to decrease stress levels.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02 MARCH.2020</a:t>
            </a:r>
            <a:br>
              <a:rPr lang="en-US" sz="2800" b="1" dirty="0" smtClean="0">
                <a:solidFill>
                  <a:schemeClr val="tx1"/>
                </a:solidFill>
              </a:rPr>
            </a:br>
            <a:r>
              <a:rPr lang="en-US" sz="2800" b="1" dirty="0" smtClean="0">
                <a:solidFill>
                  <a:schemeClr val="tx1"/>
                </a:solidFill>
              </a:rPr>
              <a:t>B.A. PART I (H) PAPER II, UNIT II, STRESS AND PROBLEM OF ADJUSTMENT</a:t>
            </a:r>
            <a:endParaRPr lang="en-US" sz="2800" dirty="0"/>
          </a:p>
        </p:txBody>
      </p:sp>
      <p:sp>
        <p:nvSpPr>
          <p:cNvPr id="3" name="Content Placeholder 2"/>
          <p:cNvSpPr>
            <a:spLocks noGrp="1"/>
          </p:cNvSpPr>
          <p:nvPr>
            <p:ph idx="1"/>
          </p:nvPr>
        </p:nvSpPr>
        <p:spPr/>
        <p:txBody>
          <a:bodyPr>
            <a:normAutofit/>
          </a:bodyPr>
          <a:lstStyle/>
          <a:p>
            <a:r>
              <a:rPr lang="en-US" sz="2800" dirty="0" smtClean="0"/>
              <a:t>Some stress is necessary for all living systems; it is the means by which they encounter and respond to the challenges and uncertainties of existence. The perception of danger sets off an automatic response system, known as the fight-or-flight response, that, activated through hormonal signals, prepares an animal to meet a threat or to flee from it.</a:t>
            </a:r>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02 MARCH.2020</a:t>
            </a:r>
            <a:br>
              <a:rPr lang="en-US" sz="2800" b="1" dirty="0" smtClean="0">
                <a:solidFill>
                  <a:schemeClr val="tx1"/>
                </a:solidFill>
              </a:rPr>
            </a:br>
            <a:r>
              <a:rPr lang="en-US" sz="2800" b="1" dirty="0" smtClean="0">
                <a:solidFill>
                  <a:schemeClr val="tx1"/>
                </a:solidFill>
              </a:rPr>
              <a:t>B.A. PART I (H) PAPER II, UNIT II, STRESS AND PROBLEM OF ADJUSTMENT</a:t>
            </a:r>
            <a:endParaRPr lang="en-US" sz="2800" dirty="0"/>
          </a:p>
        </p:txBody>
      </p:sp>
      <p:sp>
        <p:nvSpPr>
          <p:cNvPr id="3" name="Content Placeholder 2"/>
          <p:cNvSpPr>
            <a:spLocks noGrp="1"/>
          </p:cNvSpPr>
          <p:nvPr>
            <p:ph idx="1"/>
          </p:nvPr>
        </p:nvSpPr>
        <p:spPr/>
        <p:txBody>
          <a:bodyPr/>
          <a:lstStyle/>
          <a:p>
            <a:r>
              <a:rPr lang="en-US" dirty="0" smtClean="0"/>
              <a:t>A stressful event—whether an external phenomenon like the sudden appearance of a snake on the path or an internal response, such as fear of losing one's job when the boss yells—triggers a cascade of hormones, including adrenaline and </a:t>
            </a:r>
            <a:r>
              <a:rPr lang="en-US" dirty="0" err="1" smtClean="0"/>
              <a:t>cortisol</a:t>
            </a:r>
            <a:r>
              <a:rPr lang="en-US" dirty="0" smtClean="0"/>
              <a:t>, that surge through the entire body. These hormones increase heartbeat and the circulation of blood to support quick action, mobilize fat and sugar for immediate energy, focus attention to track the danger, prepare muscles for movement, and more.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02 MARCH.2020</a:t>
            </a:r>
            <a:br>
              <a:rPr lang="en-US" sz="2800" b="1" dirty="0" smtClean="0">
                <a:solidFill>
                  <a:schemeClr val="tx1"/>
                </a:solidFill>
              </a:rPr>
            </a:br>
            <a:r>
              <a:rPr lang="en-US" sz="2800" b="1" dirty="0" smtClean="0">
                <a:solidFill>
                  <a:schemeClr val="tx1"/>
                </a:solidFill>
              </a:rPr>
              <a:t>B.A. PART I (H) PAPER II, UNIT II, STRESS AND PROBLEM OF ADJUSTMENT</a:t>
            </a:r>
            <a:endParaRPr lang="en-US" sz="2800" dirty="0"/>
          </a:p>
        </p:txBody>
      </p:sp>
      <p:sp>
        <p:nvSpPr>
          <p:cNvPr id="3" name="Content Placeholder 2"/>
          <p:cNvSpPr>
            <a:spLocks noGrp="1"/>
          </p:cNvSpPr>
          <p:nvPr>
            <p:ph idx="1"/>
          </p:nvPr>
        </p:nvSpPr>
        <p:spPr/>
        <p:txBody>
          <a:bodyPr>
            <a:normAutofit/>
          </a:bodyPr>
          <a:lstStyle/>
          <a:p>
            <a:r>
              <a:rPr lang="en-US" dirty="0" smtClean="0"/>
              <a:t>Lifesaving as the stress response is, it was meant to solve short-term, life-threatening problems, not extended difficulties such as daily traffic jams or marital problems. It generally takes some time for the body to calm down after the stress response has been triggered. Prolonged or repeated arousal of the stress response, a characteristic of modern life, can have harmful physical and psychological consequences, including heart disease, diabetes, anxiety and depression.</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1673" y="2967335"/>
            <a:ext cx="4322658"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THANK YOU</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46</TotalTime>
  <Words>431</Words>
  <Application>Microsoft Office PowerPoint</Application>
  <PresentationFormat>On-screen Show (4:3)</PresentationFormat>
  <Paragraphs>19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Flow</vt:lpstr>
      <vt:lpstr>B.A. PART I (H) 02 MARCH 2020</vt:lpstr>
      <vt:lpstr>02 MARCH.2020 B.A. PART I (H) PAPER II, UNIT II, STRESS AND PROBLEM OF ADJUSTMENT</vt:lpstr>
      <vt:lpstr>02 MARCH.2020 B.A. PART I (H) PAPER II, UNIT II, STRESS AND PROBLEM OF ADJUSTMENT</vt:lpstr>
      <vt:lpstr>02 MARCH.2020 B.A. PART I (H) PAPER II, UNIT II, STRESS AND PROBLEM OF ADJUSTMENT</vt:lpstr>
      <vt:lpstr>02 MARCH.2020 B.A. PART I (H) PAPER II, UNIT II, STRESS AND PROBLEM OF ADJUSTMENT</vt:lpstr>
      <vt:lpstr>02 MARCH.2020 B.A. PART I (H) PAPER II, UNIT II, STRESS AND PROBLEM OF ADJUSTMENT</vt:lpstr>
      <vt:lpstr>02 MARCH.2020 B.A. PART I (H) PAPER II, UNIT II, STRESS AND PROBLEM OF ADJUSTMENT</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 PART I (H) 02 MARCH 2020</dc:title>
  <dc:creator>smart</dc:creator>
  <cp:lastModifiedBy>ADMIN</cp:lastModifiedBy>
  <cp:revision>4</cp:revision>
  <dcterms:created xsi:type="dcterms:W3CDTF">2020-04-08T10:05:47Z</dcterms:created>
  <dcterms:modified xsi:type="dcterms:W3CDTF">2020-04-16T06:22:25Z</dcterms:modified>
</cp:coreProperties>
</file>