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9CB858-6041-4D82-83ED-6CE1752240D0}" type="datetimeFigureOut">
              <a:rPr lang="en-US" smtClean="0"/>
              <a:t>17-04-2020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A848AE-BF6F-4C66-8FB4-087676F293A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bkranjeet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699248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b="1" dirty="0" smtClean="0"/>
              <a:t>KUMARI RANJEETA</a:t>
            </a:r>
          </a:p>
          <a:p>
            <a:pPr algn="ctr"/>
            <a:r>
              <a:rPr lang="en-US" b="1" dirty="0" smtClean="0"/>
              <a:t>GUEST FACULTY</a:t>
            </a:r>
          </a:p>
          <a:p>
            <a:pPr algn="ctr"/>
            <a:r>
              <a:rPr lang="en-US" b="1" dirty="0" smtClean="0"/>
              <a:t>M. L. ARYA COLLEGE, DEPTT. OF PSYCHOLOGY</a:t>
            </a:r>
          </a:p>
          <a:p>
            <a:pPr algn="ctr"/>
            <a:r>
              <a:rPr lang="en-US" b="1" dirty="0" smtClean="0"/>
              <a:t>E-mail- </a:t>
            </a:r>
            <a:r>
              <a:rPr lang="en-US" b="1" dirty="0" smtClean="0">
                <a:hlinkClick r:id="rId2"/>
              </a:rPr>
              <a:t>bkranjeeta@gmail.com</a:t>
            </a:r>
            <a:endParaRPr lang="en-US" b="1" dirty="0" smtClean="0"/>
          </a:p>
          <a:p>
            <a:pPr algn="ctr"/>
            <a:r>
              <a:rPr lang="en-US" b="1" dirty="0" smtClean="0"/>
              <a:t>Mb. No.- 8969020842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81000"/>
            <a:ext cx="137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219200" y="1752600"/>
            <a:ext cx="6858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Baskerville Old Face" pitchFamily="18" charset="0"/>
              </a:rPr>
              <a:t>B.A. PART I (H) </a:t>
            </a:r>
            <a:r>
              <a:rPr lang="en-US" sz="4400" dirty="0" smtClean="0">
                <a:latin typeface="Baskerville Old Face" pitchFamily="18" charset="0"/>
              </a:rPr>
              <a:t>17 </a:t>
            </a:r>
            <a:r>
              <a:rPr lang="en-US" sz="4400" dirty="0" smtClean="0">
                <a:latin typeface="Baskerville Old Face" pitchFamily="18" charset="0"/>
              </a:rPr>
              <a:t>APRIL 2020</a:t>
            </a:r>
            <a:endParaRPr lang="en-US" sz="4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 </a:t>
            </a:r>
            <a:r>
              <a:rPr lang="en-US" sz="2800" b="1" dirty="0" smtClean="0">
                <a:solidFill>
                  <a:schemeClr val="tx1"/>
                </a:solidFill>
              </a:rPr>
              <a:t>APRIL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 (H) PAPER I, UNIT III, ATTENTIONAL AND PERCEPTUAL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WHAT IS LEARNING</a:t>
            </a:r>
          </a:p>
          <a:p>
            <a:r>
              <a:rPr lang="en-US" dirty="0" smtClean="0"/>
              <a:t>The process of learning is continuous which starts right from the time of birth of an individual and continues till the death. We all are engaged in the learning </a:t>
            </a:r>
            <a:r>
              <a:rPr lang="en-US" dirty="0" err="1" smtClean="0"/>
              <a:t>endeavours</a:t>
            </a:r>
            <a:r>
              <a:rPr lang="en-US" dirty="0" smtClean="0"/>
              <a:t> in order to develop our adaptive capabilities as per the requirements of the changing environment. For a learning to occur, two things are important: </a:t>
            </a:r>
            <a:r>
              <a:rPr lang="en-US" b="1" dirty="0" smtClean="0"/>
              <a:t>1.</a:t>
            </a:r>
            <a:r>
              <a:rPr lang="en-US" dirty="0" smtClean="0"/>
              <a:t> The presence of a stimulus in the environment and </a:t>
            </a:r>
            <a:r>
              <a:rPr lang="en-US" b="1" dirty="0" smtClean="0"/>
              <a:t>2. </a:t>
            </a:r>
            <a:r>
              <a:rPr lang="en-US" dirty="0" smtClean="0"/>
              <a:t>The innate dispositions like emotional and instinctual dispositions. A person keeps on learning across all the stages of life, by constructing or reconstructing experiences under the influence of emotional and instinctual dispositions.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 </a:t>
            </a:r>
            <a:r>
              <a:rPr lang="en-US" sz="2800" b="1" dirty="0" smtClean="0">
                <a:solidFill>
                  <a:schemeClr val="tx1"/>
                </a:solidFill>
              </a:rPr>
              <a:t>APRIL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 (H) PAPER I, UNIT III, ATTENTIONAL AND PERCEPTUAL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Psychologists in general define Learning as relatively permanent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modifications which take place as a result of experience. This definition of learning stresses on three important elements of learning:</a:t>
            </a:r>
          </a:p>
          <a:p>
            <a:r>
              <a:rPr lang="en-US" sz="2400" dirty="0" smtClean="0"/>
              <a:t>Learning involves a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change which can be better or worse.</a:t>
            </a:r>
          </a:p>
          <a:p>
            <a:r>
              <a:rPr lang="en-US" sz="2400" dirty="0" smtClean="0"/>
              <a:t>This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change should take place as a result of practice and experience. Changes resulting from maturity or growth cannot be considered as </a:t>
            </a:r>
            <a:r>
              <a:rPr lang="en-US" sz="2400" dirty="0" smtClean="0"/>
              <a:t>learning. This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change must be relatively permanent and last for a relatively long time enough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 </a:t>
            </a:r>
            <a:r>
              <a:rPr lang="en-US" sz="2800" b="1" dirty="0" smtClean="0">
                <a:solidFill>
                  <a:schemeClr val="tx1"/>
                </a:solidFill>
              </a:rPr>
              <a:t>APRIL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 (H) PAPER I, UNIT III, ATTENTIONAL AND PERCEPTUAL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John B Watson</a:t>
            </a:r>
            <a:r>
              <a:rPr lang="en-US" sz="2400" dirty="0" smtClean="0"/>
              <a:t> is one amongst the first thinkers who has proven that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changes occur as a result of learning. Watson is believed to be the founder of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school of thought, which gained its prominence or acceptability around the first half of the 20th century.  </a:t>
            </a:r>
            <a:r>
              <a:rPr lang="en-US" sz="2400" b="1" dirty="0" smtClean="0"/>
              <a:t>Gales</a:t>
            </a:r>
            <a:r>
              <a:rPr lang="en-US" sz="2400" dirty="0" smtClean="0"/>
              <a:t> defined Learning as the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modification which occurs as a result of experience as well as training. </a:t>
            </a:r>
            <a:r>
              <a:rPr lang="en-US" sz="2400" b="1" dirty="0" smtClean="0"/>
              <a:t>Crow and Crow</a:t>
            </a:r>
            <a:r>
              <a:rPr lang="en-US" sz="2400" dirty="0" smtClean="0"/>
              <a:t> defined learning as the process of acquisition of knowledge, habits and attitudes. According to </a:t>
            </a:r>
            <a:r>
              <a:rPr lang="en-US" sz="2400" b="1" dirty="0" smtClean="0"/>
              <a:t>E.A, Peel</a:t>
            </a:r>
            <a:r>
              <a:rPr lang="en-US" sz="2400" dirty="0" smtClean="0"/>
              <a:t>, Learning can be described as a change in the individual which takes place as a result of the environmental change. 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 </a:t>
            </a:r>
            <a:r>
              <a:rPr lang="en-US" sz="2800" b="1" dirty="0" smtClean="0">
                <a:solidFill>
                  <a:schemeClr val="tx1"/>
                </a:solidFill>
              </a:rPr>
              <a:t>APRIL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 (H) PAPER I, UNIT III, ATTENTIONAL AND PERCEPTUAL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H.J. </a:t>
            </a:r>
            <a:r>
              <a:rPr lang="en-US" sz="2800" b="1" dirty="0" err="1" smtClean="0"/>
              <a:t>Klausmeir</a:t>
            </a:r>
            <a:r>
              <a:rPr lang="en-US" sz="2800" dirty="0" smtClean="0"/>
              <a:t> described Learning as a process which leads to some </a:t>
            </a:r>
            <a:r>
              <a:rPr lang="en-US" sz="2800" dirty="0" err="1" smtClean="0"/>
              <a:t>behavioural</a:t>
            </a:r>
            <a:r>
              <a:rPr lang="en-US" sz="2800" dirty="0" smtClean="0"/>
              <a:t> change as a result of some experience, training, observation, activity, etc</a:t>
            </a:r>
            <a:r>
              <a:rPr lang="en-US" sz="2800" dirty="0" smtClean="0"/>
              <a:t>.</a:t>
            </a:r>
          </a:p>
          <a:p>
            <a:r>
              <a:rPr lang="en-US" b="1" dirty="0" smtClean="0"/>
              <a:t>The key characteristics of the learning process are:</a:t>
            </a:r>
            <a:endParaRPr lang="en-US" dirty="0" smtClean="0"/>
          </a:p>
          <a:p>
            <a:r>
              <a:rPr lang="en-US" dirty="0" smtClean="0"/>
              <a:t>When described in the simplest possible manner, learning is described as an experience acquisition process.</a:t>
            </a:r>
          </a:p>
          <a:p>
            <a:r>
              <a:rPr lang="en-US" dirty="0" smtClean="0"/>
              <a:t>In the complex form, learning can be described as process of acquisition, retention and modification of experience.</a:t>
            </a:r>
          </a:p>
          <a:p>
            <a:r>
              <a:rPr lang="en-US" dirty="0" smtClean="0"/>
              <a:t>It re-establishes the relationship between a stimulus and response.</a:t>
            </a:r>
          </a:p>
          <a:p>
            <a:r>
              <a:rPr lang="en-US" dirty="0" smtClean="0"/>
              <a:t>It is a method of problem solving and is concerned about making adjustments with the environment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involves all those gamut of activities which may have a relatively permanent effect on the individual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 </a:t>
            </a:r>
            <a:r>
              <a:rPr lang="en-US" sz="2800" b="1" dirty="0" smtClean="0">
                <a:solidFill>
                  <a:schemeClr val="tx1"/>
                </a:solidFill>
              </a:rPr>
              <a:t>APRIL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 (H) PAPER I, UNIT III, ATTENTIONAL AND PERCEPTUAL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learning is concerned about experience acquisition, retention of experiences, and experience development in a step by step manner, synthesis of both old and new experiences for creating a new pattern.</a:t>
            </a:r>
          </a:p>
          <a:p>
            <a:r>
              <a:rPr lang="en-US" dirty="0" smtClean="0"/>
              <a:t>Learning is concerned about cognitive, </a:t>
            </a:r>
            <a:r>
              <a:rPr lang="en-US" dirty="0" err="1" smtClean="0"/>
              <a:t>conative</a:t>
            </a:r>
            <a:r>
              <a:rPr lang="en-US" dirty="0" smtClean="0"/>
              <a:t> and affective aspects. Knowledge acquisition process is cognitive, any change in the emotions is affective and </a:t>
            </a:r>
            <a:r>
              <a:rPr lang="en-US" dirty="0" err="1" smtClean="0"/>
              <a:t>conative</a:t>
            </a:r>
            <a:r>
              <a:rPr lang="en-US" dirty="0" smtClean="0"/>
              <a:t> is acquisition of new habits or skills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1673" y="2967335"/>
            <a:ext cx="432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320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          </vt:lpstr>
      <vt:lpstr>17 APRIL 2020 B.A. PART I (H) PAPER I, UNIT III, ATTENTIONAL AND PERCEPTUAL PROCESS</vt:lpstr>
      <vt:lpstr>17 APRIL 2020 B.A. PART I (H) PAPER I, UNIT III, ATTENTIONAL AND PERCEPTUAL PROCESS</vt:lpstr>
      <vt:lpstr>17 APRIL 2020 B.A. PART I (H) PAPER I, UNIT III, ATTENTIONAL AND PERCEPTUAL PROCESS</vt:lpstr>
      <vt:lpstr>17 APRIL 2020 B.A. PART I (H) PAPER I, UNIT III, ATTENTIONAL AND PERCEPTUAL PROCESS</vt:lpstr>
      <vt:lpstr>17 APRIL 2020 B.A. PART I (H) PAPER I, UNIT III, ATTENTIONAL AND PERCEPTUAL PROCESS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</dc:title>
  <dc:creator>smart</dc:creator>
  <cp:lastModifiedBy>smart</cp:lastModifiedBy>
  <cp:revision>2</cp:revision>
  <dcterms:created xsi:type="dcterms:W3CDTF">2020-04-17T04:13:17Z</dcterms:created>
  <dcterms:modified xsi:type="dcterms:W3CDTF">2020-04-17T04:25:47Z</dcterms:modified>
</cp:coreProperties>
</file>