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2" d="100"/>
          <a:sy n="42" d="100"/>
        </p:scale>
        <p:origin x="-11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AA31784-6188-4C16-ADD3-2FD3843EADE0}" type="datetimeFigureOut">
              <a:rPr lang="en-US" smtClean="0"/>
              <a:pPr/>
              <a:t>4/22/2020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8B7D60A-6DDA-49FB-9B23-15A970BF1DD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A31784-6188-4C16-ADD3-2FD3843EADE0}"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7D60A-6DDA-49FB-9B23-15A970BF1DD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A31784-6188-4C16-ADD3-2FD3843EADE0}"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7D60A-6DDA-49FB-9B23-15A970BF1DD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A31784-6188-4C16-ADD3-2FD3843EADE0}"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7D60A-6DDA-49FB-9B23-15A970BF1DD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AA31784-6188-4C16-ADD3-2FD3843EADE0}" type="datetimeFigureOut">
              <a:rPr lang="en-US" smtClean="0"/>
              <a:pPr/>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B7D60A-6DDA-49FB-9B23-15A970BF1DD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A31784-6188-4C16-ADD3-2FD3843EADE0}" type="datetimeFigureOut">
              <a:rPr lang="en-US" smtClean="0"/>
              <a:pPr/>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B7D60A-6DDA-49FB-9B23-15A970BF1DD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AA31784-6188-4C16-ADD3-2FD3843EADE0}" type="datetimeFigureOut">
              <a:rPr lang="en-US" smtClean="0"/>
              <a:pPr/>
              <a:t>4/22/2020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B7D60A-6DDA-49FB-9B23-15A970BF1DD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AA31784-6188-4C16-ADD3-2FD3843EADE0}" type="datetimeFigureOut">
              <a:rPr lang="en-US" smtClean="0"/>
              <a:pPr/>
              <a:t>4/22/2020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B7D60A-6DDA-49FB-9B23-15A970BF1DD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A31784-6188-4C16-ADD3-2FD3843EADE0}" type="datetimeFigureOut">
              <a:rPr lang="en-US" smtClean="0"/>
              <a:pPr/>
              <a:t>4/22/2020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B7D60A-6DDA-49FB-9B23-15A970BF1D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A31784-6188-4C16-ADD3-2FD3843EADE0}" type="datetimeFigureOut">
              <a:rPr lang="en-US" smtClean="0"/>
              <a:pPr/>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B7D60A-6DDA-49FB-9B23-15A970BF1DD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AA31784-6188-4C16-ADD3-2FD3843EADE0}" type="datetimeFigureOut">
              <a:rPr lang="en-US" smtClean="0"/>
              <a:pPr/>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8B7D60A-6DDA-49FB-9B23-15A970BF1DD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AA31784-6188-4C16-ADD3-2FD3843EADE0}" type="datetimeFigureOut">
              <a:rPr lang="en-US" smtClean="0"/>
              <a:pPr/>
              <a:t>4/22/2020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8B7D60A-6DDA-49FB-9B23-15A970BF1DD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II (H) 22 APRIL 2020</a:t>
            </a:r>
            <a:endParaRPr lang="en-US" sz="4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22 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normAutofit fontScale="92500"/>
          </a:bodyPr>
          <a:lstStyle/>
          <a:p>
            <a:pPr algn="ctr">
              <a:buNone/>
            </a:pPr>
            <a:r>
              <a:rPr lang="en-US" b="1" u="sng" dirty="0" smtClean="0"/>
              <a:t>MEASURING ATTITUDE (TAT AND DRAW A PERSON TEST)</a:t>
            </a:r>
          </a:p>
          <a:p>
            <a:pPr algn="ctr">
              <a:buNone/>
            </a:pPr>
            <a:r>
              <a:rPr lang="en-US" b="1" u="sng" dirty="0" smtClean="0"/>
              <a:t>Thematic Apperception Test</a:t>
            </a:r>
          </a:p>
          <a:p>
            <a:r>
              <a:rPr lang="en-US" dirty="0" smtClean="0"/>
              <a:t>The thematic apperception test (TAT) taps into a person’s unconscious mind to reveal the repressed aspects of their personality.</a:t>
            </a:r>
          </a:p>
          <a:p>
            <a:r>
              <a:rPr lang="en-US" dirty="0" smtClean="0"/>
              <a:t>The </a:t>
            </a:r>
            <a:r>
              <a:rPr lang="en-US" b="1" dirty="0" smtClean="0"/>
              <a:t>Thematic Apperception Test</a:t>
            </a:r>
            <a:r>
              <a:rPr lang="en-US" dirty="0" smtClean="0"/>
              <a:t>, or </a:t>
            </a:r>
            <a:r>
              <a:rPr lang="en-US" b="1" dirty="0" smtClean="0"/>
              <a:t>TAT</a:t>
            </a:r>
            <a:r>
              <a:rPr lang="en-US" dirty="0" smtClean="0"/>
              <a:t>, is a projective </a:t>
            </a:r>
            <a:r>
              <a:rPr lang="en-US" b="1" dirty="0" smtClean="0"/>
              <a:t>psychological test</a:t>
            </a:r>
            <a:r>
              <a:rPr lang="en-US" dirty="0" smtClean="0"/>
              <a:t>. Its adherents assert that the </a:t>
            </a:r>
            <a:r>
              <a:rPr lang="en-US" b="1" dirty="0" smtClean="0"/>
              <a:t>TAT</a:t>
            </a:r>
            <a:r>
              <a:rPr lang="en-US" dirty="0" smtClean="0"/>
              <a:t> taps a subject's unconscious to reveal repressed aspects of personality, motives and needs for achievement, power and intimacy, and problem-solving abilities.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22 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b="1" dirty="0" smtClean="0"/>
              <a:t>Thematic Apperception Test</a:t>
            </a:r>
            <a:r>
              <a:rPr lang="en-US" dirty="0" smtClean="0"/>
              <a:t>, or </a:t>
            </a:r>
            <a:r>
              <a:rPr lang="en-US" b="1" dirty="0" smtClean="0"/>
              <a:t>TAT</a:t>
            </a:r>
            <a:r>
              <a:rPr lang="en-US" dirty="0" smtClean="0"/>
              <a:t>, is a projective </a:t>
            </a:r>
            <a:r>
              <a:rPr lang="en-US" b="1" dirty="0" smtClean="0"/>
              <a:t>measure</a:t>
            </a:r>
            <a:r>
              <a:rPr lang="en-US" dirty="0" smtClean="0"/>
              <a:t> intended to evaluate a person's patterns of thought, attitudes, observational capacity, and emotional responses to ambiguous </a:t>
            </a:r>
            <a:r>
              <a:rPr lang="en-US" b="1" dirty="0" smtClean="0"/>
              <a:t>test</a:t>
            </a:r>
            <a:r>
              <a:rPr lang="en-US" dirty="0" smtClean="0"/>
              <a:t> materials.</a:t>
            </a:r>
          </a:p>
          <a:p>
            <a:r>
              <a:rPr lang="en-US" dirty="0" smtClean="0"/>
              <a:t>The Thematic Apperception Test (</a:t>
            </a:r>
            <a:r>
              <a:rPr lang="en-US" b="1" dirty="0" smtClean="0"/>
              <a:t>TAT</a:t>
            </a:r>
            <a:r>
              <a:rPr lang="en-US" dirty="0" smtClean="0"/>
              <a:t>) is widely used to research certain topics in psychology, such as dreams and fantasies, mate selection, the factors that motivate people's choice of occupations, and similar subjects.</a:t>
            </a:r>
          </a:p>
          <a:p>
            <a:r>
              <a:rPr lang="en-US" dirty="0" smtClean="0"/>
              <a:t>Like other projective techniques, the </a:t>
            </a:r>
            <a:r>
              <a:rPr lang="en-US" b="1" dirty="0" smtClean="0"/>
              <a:t>TAT</a:t>
            </a:r>
            <a:r>
              <a:rPr lang="en-US" dirty="0" smtClean="0"/>
              <a:t> has been criticized on the basis of poor psychometric properties (see above). Criticisms include that the </a:t>
            </a:r>
            <a:r>
              <a:rPr lang="en-US" b="1" dirty="0" smtClean="0"/>
              <a:t>TAT</a:t>
            </a:r>
            <a:r>
              <a:rPr lang="en-US" dirty="0" smtClean="0"/>
              <a:t> is unscientific because it cannot be proved to be </a:t>
            </a:r>
            <a:r>
              <a:rPr lang="en-US" b="1" dirty="0" smtClean="0"/>
              <a:t>valid</a:t>
            </a:r>
            <a:r>
              <a:rPr lang="en-US" dirty="0" smtClean="0"/>
              <a:t> (that it actually measures what it claims to measure), or reliable (that it gives consistent results over time).</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22 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normAutofit fontScale="92500"/>
          </a:bodyPr>
          <a:lstStyle/>
          <a:p>
            <a:pPr algn="ctr">
              <a:buNone/>
            </a:pPr>
            <a:r>
              <a:rPr lang="en-US" b="1" u="sng" dirty="0" smtClean="0"/>
              <a:t>Draw a Person Test</a:t>
            </a:r>
          </a:p>
          <a:p>
            <a:r>
              <a:rPr lang="en-US" dirty="0" smtClean="0"/>
              <a:t>Figure drawings are </a:t>
            </a:r>
            <a:r>
              <a:rPr lang="en-US" b="1" dirty="0" smtClean="0"/>
              <a:t>projective diagnostic techniques</a:t>
            </a:r>
            <a:r>
              <a:rPr lang="en-US" dirty="0" smtClean="0"/>
              <a:t> in which an individual is instructed to draw a person, an object, or a situation so that cognitive, interpersonal, or psychological functioning can be assessed.  The test can be used to </a:t>
            </a:r>
            <a:r>
              <a:rPr lang="en-US" b="1" dirty="0" smtClean="0"/>
              <a:t>evaluate children</a:t>
            </a:r>
            <a:r>
              <a:rPr lang="en-US" dirty="0" smtClean="0"/>
              <a:t> and adolescents for a variety of purposes (e.g. self-image, family relationships, cognitive ability and personality).</a:t>
            </a:r>
          </a:p>
          <a:p>
            <a:r>
              <a:rPr lang="en-US" dirty="0" smtClean="0"/>
              <a:t>A projective test is one in which a test taker responds to or provides ambiguous, abstract, or unstructured stimuli, often in the form of pictures or drawings.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22 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While other projective tests, such as the </a:t>
            </a:r>
            <a:r>
              <a:rPr lang="en-US" b="1" dirty="0" smtClean="0"/>
              <a:t>Rorschach Technique</a:t>
            </a:r>
            <a:r>
              <a:rPr lang="en-US" dirty="0" smtClean="0"/>
              <a:t> and </a:t>
            </a:r>
            <a:r>
              <a:rPr lang="en-US" b="1" dirty="0" smtClean="0"/>
              <a:t>Thematic Apperception Test</a:t>
            </a:r>
            <a:r>
              <a:rPr lang="en-US" dirty="0" smtClean="0"/>
              <a:t>, ask the test taker to interpret existing pictures, figure drawing tests require the test taker to create the pictures themselves. In most cases, figure drawing tests are given to children.  This is because it is a simple, manageable task that children can relate to and enjoy.</a:t>
            </a:r>
          </a:p>
          <a:p>
            <a:r>
              <a:rPr lang="en-US" dirty="0" smtClean="0"/>
              <a:t>Some figure drawing tests are primarily measures of cognitive abilities or cognitive development. In these tests, there is a consideration of how well a child draws and the content of a child's drawing.  In some tests, the child's self-image is considered through the use of the drawings.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22 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normAutofit fontScale="92500"/>
          </a:bodyPr>
          <a:lstStyle/>
          <a:p>
            <a:r>
              <a:rPr lang="en-US" dirty="0" smtClean="0"/>
              <a:t>In other figure drawing tests, interpersonal relationships are assessed by having the child draw a family or some other situation in which more than one person is present. Some tests are used for the evaluation of child abuse.  Other tests involve personality interpretation through drawings of objects, such as a tree or a house, as well as people.</a:t>
            </a:r>
          </a:p>
          <a:p>
            <a:r>
              <a:rPr lang="en-US" dirty="0" smtClean="0"/>
              <a:t>Finally, some figure drawing tests are used as part of the diagnostic procedure for specific types of psychological or neuropsychological impairment, such as central nervous system dysfunction or mental retardation.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22 APRIL 2020</a:t>
            </a:r>
            <a:br>
              <a:rPr lang="en-US" sz="2800" b="1" dirty="0" smtClean="0">
                <a:solidFill>
                  <a:schemeClr val="tx1"/>
                </a:solidFill>
              </a:rPr>
            </a:br>
            <a:r>
              <a:rPr lang="en-US" sz="2800" b="1" dirty="0" smtClean="0">
                <a:solidFill>
                  <a:schemeClr val="tx1"/>
                </a:solidFill>
              </a:rPr>
              <a:t>B.A. PART II (H) PAPER IV, UNIT IV, ATTITUDE</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Despite the flexibility in administration and interpretation of figure drawings, these tests require skilled and trained administrators familiar with both the theory behind the tests and the structure of the tests themselves.  Interpretations should be made with caution and the limitations of projective tests should be considered.</a:t>
            </a:r>
          </a:p>
          <a:p>
            <a:r>
              <a:rPr lang="en-US" dirty="0" smtClean="0"/>
              <a:t>It is generally a good idea to use projective tests as part of an overall test battery. There is little professional support for the use of figure drawing, so the examples that follow should be interpreted with caution.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TotalTime>
  <Words>179</Words>
  <Application>Microsoft Office PowerPoint</Application>
  <PresentationFormat>On-screen Show (4:3)</PresentationFormat>
  <Paragraphs>30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          </vt:lpstr>
      <vt:lpstr>22 APRIL 2020 B.A. PART II (H) PAPER IV, UNIT IV, ATTITUDE</vt:lpstr>
      <vt:lpstr>22 APRIL 2020 B.A. PART II (H) PAPER IV, UNIT IV, ATTITUDE</vt:lpstr>
      <vt:lpstr>22 APRIL 2020 B.A. PART II (H) PAPER IV, UNIT IV, ATTITUDE</vt:lpstr>
      <vt:lpstr>22 APRIL 2020 B.A. PART II (H) PAPER IV, UNIT IV, ATTITUDE</vt:lpstr>
      <vt:lpstr>22 APRIL 2020 B.A. PART II (H) PAPER IV, UNIT IV, ATTITUDE</vt:lpstr>
      <vt:lpstr>22 APRIL 2020 B.A. PART II (H) PAPER IV, UNIT IV, ATTITUDE</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ADMIN</cp:lastModifiedBy>
  <cp:revision>5</cp:revision>
  <dcterms:created xsi:type="dcterms:W3CDTF">2020-04-21T14:14:25Z</dcterms:created>
  <dcterms:modified xsi:type="dcterms:W3CDTF">2020-04-22T10:02:56Z</dcterms:modified>
</cp:coreProperties>
</file>