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0C69FE9-0A68-4C6F-8F6F-2C6BCECF3C28}" type="datetimeFigureOut">
              <a:rPr lang="en-US" smtClean="0"/>
              <a:pPr/>
              <a:t>4/28/2020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F86ADF9-30BF-42B1-904A-93EF7415C6E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C69FE9-0A68-4C6F-8F6F-2C6BCECF3C28}"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6ADF9-30BF-42B1-904A-93EF7415C6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C69FE9-0A68-4C6F-8F6F-2C6BCECF3C28}"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6ADF9-30BF-42B1-904A-93EF7415C6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C69FE9-0A68-4C6F-8F6F-2C6BCECF3C28}"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6ADF9-30BF-42B1-904A-93EF7415C6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C69FE9-0A68-4C6F-8F6F-2C6BCECF3C28}"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6ADF9-30BF-42B1-904A-93EF7415C6E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C69FE9-0A68-4C6F-8F6F-2C6BCECF3C28}"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6ADF9-30BF-42B1-904A-93EF7415C6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C69FE9-0A68-4C6F-8F6F-2C6BCECF3C28}"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6ADF9-30BF-42B1-904A-93EF7415C6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C69FE9-0A68-4C6F-8F6F-2C6BCECF3C28}" type="datetimeFigureOut">
              <a:rPr lang="en-US" smtClean="0"/>
              <a:pPr/>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6ADF9-30BF-42B1-904A-93EF7415C6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69FE9-0A68-4C6F-8F6F-2C6BCECF3C28}"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6ADF9-30BF-42B1-904A-93EF7415C6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C69FE9-0A68-4C6F-8F6F-2C6BCECF3C28}"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6ADF9-30BF-42B1-904A-93EF7415C6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C69FE9-0A68-4C6F-8F6F-2C6BCECF3C28}"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F86ADF9-30BF-42B1-904A-93EF7415C6E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C69FE9-0A68-4C6F-8F6F-2C6BCECF3C28}" type="datetimeFigureOut">
              <a:rPr lang="en-US" smtClean="0"/>
              <a:pPr/>
              <a:t>4/28/2020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86ADF9-30BF-42B1-904A-93EF7415C6E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 (H) 28 APRIL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28 APRIL 2020</a:t>
            </a:r>
            <a:br>
              <a:rPr lang="en-US" sz="2800" b="1" dirty="0" smtClean="0">
                <a:solidFill>
                  <a:schemeClr val="tx1"/>
                </a:solidFill>
              </a:rPr>
            </a:br>
            <a:r>
              <a:rPr lang="en-US" sz="2800" b="1" dirty="0" smtClean="0">
                <a:solidFill>
                  <a:schemeClr val="tx1"/>
                </a:solidFill>
              </a:rPr>
              <a:t>B.A. PART II (H) PAPER IV,UNIT I (SOCIAL PSYCHOLOGY)</a:t>
            </a:r>
            <a:endParaRPr lang="en-US" sz="2800" dirty="0">
              <a:solidFill>
                <a:schemeClr val="tx1"/>
              </a:solidFill>
            </a:endParaRPr>
          </a:p>
        </p:txBody>
      </p:sp>
      <p:sp>
        <p:nvSpPr>
          <p:cNvPr id="3" name="Content Placeholder 2"/>
          <p:cNvSpPr>
            <a:spLocks noGrp="1"/>
          </p:cNvSpPr>
          <p:nvPr>
            <p:ph idx="1"/>
          </p:nvPr>
        </p:nvSpPr>
        <p:spPr/>
        <p:txBody>
          <a:bodyPr>
            <a:normAutofit lnSpcReduction="10000"/>
          </a:bodyPr>
          <a:lstStyle/>
          <a:p>
            <a:pPr algn="ctr">
              <a:buNone/>
            </a:pPr>
            <a:r>
              <a:rPr lang="en-US" b="1" u="sng" dirty="0" smtClean="0"/>
              <a:t>STATUS OF SOCIAL PSYCHOLOGY IN INDIA</a:t>
            </a:r>
          </a:p>
          <a:p>
            <a:r>
              <a:rPr lang="en-US" sz="3200" dirty="0" smtClean="0"/>
              <a:t>Although applied practical knowledge of social </a:t>
            </a:r>
            <a:r>
              <a:rPr lang="en-US" sz="3200" dirty="0" err="1" smtClean="0"/>
              <a:t>behaviours</a:t>
            </a:r>
            <a:r>
              <a:rPr lang="en-US" sz="3200" dirty="0" smtClean="0"/>
              <a:t> can be traced to the rich Indian intellectual traditions in philosophy, religious texts, social-political treatises and reform movements from the ancient period, the scientific social psychology in India began in the 1920s mostly as a borrowed discipline from the West. </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28 APRIL 2020</a:t>
            </a:r>
            <a:br>
              <a:rPr lang="en-US" sz="2800" b="1" dirty="0" smtClean="0">
                <a:solidFill>
                  <a:schemeClr val="tx1"/>
                </a:solidFill>
              </a:rPr>
            </a:br>
            <a:r>
              <a:rPr lang="en-US" sz="2800" b="1" dirty="0" smtClean="0">
                <a:solidFill>
                  <a:schemeClr val="tx1"/>
                </a:solidFill>
              </a:rPr>
              <a:t>B.A. PART II (H) PAPER IV,UNIT I (SOCIAL PSYCHOLOGY)</a:t>
            </a:r>
            <a:endParaRPr lang="en-US" sz="2800"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en-US" sz="2800" dirty="0" smtClean="0"/>
              <a:t>In the Indian intellectual tradition, analyses, discourse, and interpretations of social interactions and </a:t>
            </a:r>
            <a:r>
              <a:rPr lang="en-US" sz="2800" dirty="0" err="1" smtClean="0"/>
              <a:t>behaviours</a:t>
            </a:r>
            <a:r>
              <a:rPr lang="en-US" sz="2800" dirty="0" smtClean="0"/>
              <a:t> may be traced as the focus of religious texts and philosophy as early as 1500 BC. Thus, from the </a:t>
            </a:r>
            <a:r>
              <a:rPr lang="en-US" sz="2800" b="1" i="1" dirty="0" err="1" smtClean="0"/>
              <a:t>Rigvedic</a:t>
            </a:r>
            <a:r>
              <a:rPr lang="en-US" sz="2800" dirty="0" smtClean="0"/>
              <a:t> times to the present era, examples of analysis of social </a:t>
            </a:r>
            <a:r>
              <a:rPr lang="en-US" sz="2800" dirty="0" err="1" smtClean="0"/>
              <a:t>behaviour</a:t>
            </a:r>
            <a:r>
              <a:rPr lang="en-US" sz="2800" dirty="0" smtClean="0"/>
              <a:t> can be elucidated.</a:t>
            </a:r>
          </a:p>
          <a:p>
            <a:r>
              <a:rPr lang="en-US" sz="2800" dirty="0" smtClean="0"/>
              <a:t>Psychology as a scientific discipline in the country is indebted to the colonial rulers and to the leadership of Sir </a:t>
            </a:r>
            <a:r>
              <a:rPr lang="en-US" sz="2800" dirty="0" err="1" smtClean="0"/>
              <a:t>Brojendra</a:t>
            </a:r>
            <a:r>
              <a:rPr lang="en-US" sz="2800" dirty="0" smtClean="0"/>
              <a:t> </a:t>
            </a:r>
            <a:r>
              <a:rPr lang="en-US" sz="2800" dirty="0" err="1" smtClean="0"/>
              <a:t>Nath</a:t>
            </a:r>
            <a:r>
              <a:rPr lang="en-US" sz="2800" dirty="0" smtClean="0"/>
              <a:t> Seal, who was instrumental in introducing it as a subject in the philosophy department at Calcutta University in the year 1905.</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28 APRIL 2020</a:t>
            </a:r>
            <a:br>
              <a:rPr lang="en-US" sz="2800" b="1" dirty="0" smtClean="0">
                <a:solidFill>
                  <a:schemeClr val="tx1"/>
                </a:solidFill>
              </a:rPr>
            </a:br>
            <a:r>
              <a:rPr lang="en-US" sz="2800" b="1" dirty="0" smtClean="0">
                <a:solidFill>
                  <a:schemeClr val="tx1"/>
                </a:solidFill>
              </a:rPr>
              <a:t>B.A. PART II (H) PAPER IV,UNIT I (SOCIAL PSYCHOLOGY)</a:t>
            </a:r>
            <a:endParaRPr lang="en-US" sz="2800"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t>In 1916 the first department of psychology was established in Calcutta. Later, in 1924, the second department was established at Mysore University; the third at Patna University in 1946. </a:t>
            </a:r>
          </a:p>
          <a:p>
            <a:r>
              <a:rPr lang="en-US" dirty="0" smtClean="0"/>
              <a:t>The scientific nature of research was recognized quite early in India; in 1923, the Indian Science Congress Association introduced a separate section of psychology. The formation of Indian Psychological Association in 1924 and the publication of the first psychology journal, the </a:t>
            </a:r>
            <a:r>
              <a:rPr lang="en-US" i="1" dirty="0" smtClean="0"/>
              <a:t>Indian Journal of Psychology</a:t>
            </a:r>
            <a:r>
              <a:rPr lang="en-US" dirty="0" smtClean="0"/>
              <a:t>, were major landmarks.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28 APRIL 2020</a:t>
            </a:r>
            <a:br>
              <a:rPr lang="en-US" sz="2800" b="1" dirty="0" smtClean="0">
                <a:solidFill>
                  <a:schemeClr val="tx1"/>
                </a:solidFill>
              </a:rPr>
            </a:br>
            <a:r>
              <a:rPr lang="en-US" sz="2800" b="1" dirty="0" smtClean="0">
                <a:solidFill>
                  <a:schemeClr val="tx1"/>
                </a:solidFill>
              </a:rPr>
              <a:t>B.A. PART II (H) PAPER IV,UNIT I (SOCIAL PSYCHOLOGY)</a:t>
            </a:r>
            <a:endParaRPr lang="en-US" sz="2800" dirty="0">
              <a:solidFill>
                <a:schemeClr val="tx1"/>
              </a:solidFill>
            </a:endParaRPr>
          </a:p>
        </p:txBody>
      </p:sp>
      <p:sp>
        <p:nvSpPr>
          <p:cNvPr id="3" name="Content Placeholder 2"/>
          <p:cNvSpPr>
            <a:spLocks noGrp="1"/>
          </p:cNvSpPr>
          <p:nvPr>
            <p:ph idx="1"/>
          </p:nvPr>
        </p:nvSpPr>
        <p:spPr/>
        <p:txBody>
          <a:bodyPr/>
          <a:lstStyle/>
          <a:p>
            <a:r>
              <a:rPr lang="en-US" sz="2800" dirty="0" smtClean="0"/>
              <a:t>Social psychological research and publications began as early as the 1920s. One such landmark is the publication of the first textbook in social psychology by Indian social psychologists (R. K. </a:t>
            </a:r>
            <a:r>
              <a:rPr lang="en-US" sz="2800" dirty="0" err="1" smtClean="0"/>
              <a:t>Mukherjee</a:t>
            </a:r>
            <a:r>
              <a:rPr lang="en-US" sz="2800" dirty="0" smtClean="0"/>
              <a:t> &amp; </a:t>
            </a:r>
            <a:r>
              <a:rPr lang="en-US" sz="2800" dirty="0" err="1" smtClean="0"/>
              <a:t>Sengupta</a:t>
            </a:r>
            <a:r>
              <a:rPr lang="en-US" sz="2800" dirty="0" smtClean="0"/>
              <a:t>, 1928). This combined effort of </a:t>
            </a:r>
            <a:r>
              <a:rPr lang="en-US" sz="2800" dirty="0" err="1" smtClean="0"/>
              <a:t>Mukherjee</a:t>
            </a:r>
            <a:r>
              <a:rPr lang="en-US" sz="2800" dirty="0" smtClean="0"/>
              <a:t>, a renowned sociologist and </a:t>
            </a:r>
            <a:r>
              <a:rPr lang="en-US" sz="2800" dirty="0" err="1" smtClean="0"/>
              <a:t>Sengupta</a:t>
            </a:r>
            <a:r>
              <a:rPr lang="en-US" sz="2800" dirty="0" smtClean="0"/>
              <a:t>, a Harvard-trained experimental psychologist, was widely acclaimed. Thus, the beginning of social psychology in India was interdisciplinary in nature.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28 APRIL 2020</a:t>
            </a:r>
            <a:br>
              <a:rPr lang="en-US" sz="2800" b="1" dirty="0" smtClean="0">
                <a:solidFill>
                  <a:schemeClr val="tx1"/>
                </a:solidFill>
              </a:rPr>
            </a:br>
            <a:r>
              <a:rPr lang="en-US" sz="2800" b="1" dirty="0" smtClean="0">
                <a:solidFill>
                  <a:schemeClr val="tx1"/>
                </a:solidFill>
              </a:rPr>
              <a:t>B.A. PART II (H) PAPER IV,UNIT I (SOCIAL PSYCHOLOGY)</a:t>
            </a:r>
            <a:endParaRPr lang="en-US" sz="2800"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t>From Independence to the present day, the nation’s development has been at the top of the agenda of successive governments in India. This concern gets reflected in the various social psychology research </a:t>
            </a:r>
            <a:r>
              <a:rPr lang="en-US" dirty="0" err="1" smtClean="0"/>
              <a:t>programmes</a:t>
            </a:r>
            <a:r>
              <a:rPr lang="en-US" dirty="0" smtClean="0"/>
              <a:t>. A close link between social values and the process of development is well documented by D. </a:t>
            </a:r>
            <a:r>
              <a:rPr lang="en-US" dirty="0" err="1" smtClean="0"/>
              <a:t>Sinha</a:t>
            </a:r>
            <a:r>
              <a:rPr lang="en-US" dirty="0" smtClean="0"/>
              <a:t> and Kao (1988). The relationship of Hindu religion with personality and attitudinal and </a:t>
            </a:r>
            <a:r>
              <a:rPr lang="en-US" dirty="0" err="1" smtClean="0"/>
              <a:t>behavioural</a:t>
            </a:r>
            <a:r>
              <a:rPr lang="en-US" dirty="0" smtClean="0"/>
              <a:t> patterns and their association with economic development has been the focus of these investigations.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TotalTime>
  <Words>301</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28 APRIL 2020 B.A. PART II (H) PAPER IV,UNIT I (SOCIAL PSYCHOLOGY)</vt:lpstr>
      <vt:lpstr>28 APRIL 2020 B.A. PART II (H) PAPER IV,UNIT I (SOCIAL PSYCHOLOGY)</vt:lpstr>
      <vt:lpstr>28 APRIL 2020 B.A. PART II (H) PAPER IV,UNIT I (SOCIAL PSYCHOLOGY)</vt:lpstr>
      <vt:lpstr>28 APRIL 2020 B.A. PART II (H) PAPER IV,UNIT I (SOCIAL PSYCHOLOGY)</vt:lpstr>
      <vt:lpstr>28 APRIL 2020 B.A. PART II (H) PAPER IV,UNIT I (SOCIAL PSYCHOLOGY)</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ADMIN</cp:lastModifiedBy>
  <cp:revision>2</cp:revision>
  <dcterms:created xsi:type="dcterms:W3CDTF">2020-04-27T06:23:15Z</dcterms:created>
  <dcterms:modified xsi:type="dcterms:W3CDTF">2020-04-28T10:44:53Z</dcterms:modified>
</cp:coreProperties>
</file>