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42" d="100"/>
          <a:sy n="42" d="100"/>
        </p:scale>
        <p:origin x="-112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C0C69FE9-0A68-4C6F-8F6F-2C6BCECF3C28}" type="datetimeFigureOut">
              <a:rPr lang="en-US" smtClean="0"/>
              <a:pPr/>
              <a:t>4/28/2020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AF86ADF9-30BF-42B1-904A-93EF7415C6E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0C69FE9-0A68-4C6F-8F6F-2C6BCECF3C28}" type="datetimeFigureOut">
              <a:rPr lang="en-US" smtClean="0"/>
              <a:pPr/>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86ADF9-30BF-42B1-904A-93EF7415C6E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0C69FE9-0A68-4C6F-8F6F-2C6BCECF3C28}" type="datetimeFigureOut">
              <a:rPr lang="en-US" smtClean="0"/>
              <a:pPr/>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86ADF9-30BF-42B1-904A-93EF7415C6E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0C69FE9-0A68-4C6F-8F6F-2C6BCECF3C28}" type="datetimeFigureOut">
              <a:rPr lang="en-US" smtClean="0"/>
              <a:pPr/>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86ADF9-30BF-42B1-904A-93EF7415C6E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0C69FE9-0A68-4C6F-8F6F-2C6BCECF3C28}" type="datetimeFigureOut">
              <a:rPr lang="en-US" smtClean="0"/>
              <a:pPr/>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86ADF9-30BF-42B1-904A-93EF7415C6E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0C69FE9-0A68-4C6F-8F6F-2C6BCECF3C28}" type="datetimeFigureOut">
              <a:rPr lang="en-US" smtClean="0"/>
              <a:pPr/>
              <a:t>4/28/2020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86ADF9-30BF-42B1-904A-93EF7415C6E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0C69FE9-0A68-4C6F-8F6F-2C6BCECF3C28}" type="datetimeFigureOut">
              <a:rPr lang="en-US" smtClean="0"/>
              <a:pPr/>
              <a:t>4/28/2020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F86ADF9-30BF-42B1-904A-93EF7415C6E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0C69FE9-0A68-4C6F-8F6F-2C6BCECF3C28}" type="datetimeFigureOut">
              <a:rPr lang="en-US" smtClean="0"/>
              <a:pPr/>
              <a:t>4/28/2020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F86ADF9-30BF-42B1-904A-93EF7415C6E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C69FE9-0A68-4C6F-8F6F-2C6BCECF3C28}" type="datetimeFigureOut">
              <a:rPr lang="en-US" smtClean="0"/>
              <a:pPr/>
              <a:t>4/28/2020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F86ADF9-30BF-42B1-904A-93EF7415C6E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0C69FE9-0A68-4C6F-8F6F-2C6BCECF3C28}" type="datetimeFigureOut">
              <a:rPr lang="en-US" smtClean="0"/>
              <a:pPr/>
              <a:t>4/28/2020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86ADF9-30BF-42B1-904A-93EF7415C6E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0C69FE9-0A68-4C6F-8F6F-2C6BCECF3C28}" type="datetimeFigureOut">
              <a:rPr lang="en-US" smtClean="0"/>
              <a:pPr/>
              <a:t>4/28/2020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AF86ADF9-30BF-42B1-904A-93EF7415C6E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0C69FE9-0A68-4C6F-8F6F-2C6BCECF3C28}" type="datetimeFigureOut">
              <a:rPr lang="en-US" smtClean="0"/>
              <a:pPr/>
              <a:t>4/28/2020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F86ADF9-30BF-42B1-904A-93EF7415C6E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hyperlink" Target="mailto:bkranjeeta@gmail.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752600"/>
            <a:ext cx="7699248" cy="1524000"/>
          </a:xfrm>
        </p:spPr>
        <p:txBody>
          <a:bodyPr>
            <a:normAutofit fontScale="90000"/>
          </a:bodyPr>
          <a:lstStyle/>
          <a:p>
            <a:pPr algn="l"/>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
        <p:nvSpPr>
          <p:cNvPr id="3" name="Subtitle 2"/>
          <p:cNvSpPr>
            <a:spLocks noGrp="1"/>
          </p:cNvSpPr>
          <p:nvPr>
            <p:ph type="subTitle" idx="1"/>
          </p:nvPr>
        </p:nvSpPr>
        <p:spPr/>
        <p:txBody>
          <a:bodyPr>
            <a:normAutofit fontScale="85000" lnSpcReduction="20000"/>
          </a:bodyPr>
          <a:lstStyle/>
          <a:p>
            <a:pPr algn="ctr"/>
            <a:r>
              <a:rPr lang="en-US" b="1" dirty="0" smtClean="0"/>
              <a:t>KUMARI RANJEETA</a:t>
            </a:r>
          </a:p>
          <a:p>
            <a:pPr algn="ctr"/>
            <a:r>
              <a:rPr lang="en-US" b="1" dirty="0" smtClean="0"/>
              <a:t>GUEST FACULTY</a:t>
            </a:r>
          </a:p>
          <a:p>
            <a:pPr algn="ctr"/>
            <a:r>
              <a:rPr lang="en-US" b="1" dirty="0" smtClean="0"/>
              <a:t>M. L. ARYA COLLEGE, DEPTT. OF PSYCHOLOGY</a:t>
            </a:r>
          </a:p>
          <a:p>
            <a:pPr algn="ctr"/>
            <a:r>
              <a:rPr lang="en-US" b="1" dirty="0" smtClean="0"/>
              <a:t>E-mail- </a:t>
            </a:r>
            <a:r>
              <a:rPr lang="en-US" b="1" dirty="0" smtClean="0">
                <a:hlinkClick r:id="rId2"/>
              </a:rPr>
              <a:t>bkranjeeta@gmail.com</a:t>
            </a:r>
            <a:endParaRPr lang="en-US" b="1" dirty="0" smtClean="0"/>
          </a:p>
          <a:p>
            <a:pPr algn="ctr"/>
            <a:r>
              <a:rPr lang="en-US" b="1" dirty="0" smtClean="0"/>
              <a:t>Mb. No.- 8969020842</a:t>
            </a:r>
            <a:endParaRPr lang="en-US" dirty="0" smtClean="0"/>
          </a:p>
          <a:p>
            <a:pPr algn="ctr"/>
            <a:endParaRPr lang="en-US" dirty="0"/>
          </a:p>
        </p:txBody>
      </p:sp>
      <p:pic>
        <p:nvPicPr>
          <p:cNvPr id="5" name="Picture 4"/>
          <p:cNvPicPr/>
          <p:nvPr/>
        </p:nvPicPr>
        <p:blipFill>
          <a:blip r:embed="rId3"/>
          <a:srcRect/>
          <a:stretch>
            <a:fillRect/>
          </a:stretch>
        </p:blipFill>
        <p:spPr bwMode="auto">
          <a:xfrm>
            <a:off x="3505200" y="381000"/>
            <a:ext cx="1371600" cy="1219200"/>
          </a:xfrm>
          <a:prstGeom prst="rect">
            <a:avLst/>
          </a:prstGeom>
          <a:noFill/>
          <a:ln w="9525">
            <a:noFill/>
            <a:miter lim="800000"/>
            <a:headEnd/>
            <a:tailEnd/>
          </a:ln>
        </p:spPr>
      </p:pic>
      <p:sp>
        <p:nvSpPr>
          <p:cNvPr id="6" name="Rectangle 5"/>
          <p:cNvSpPr/>
          <p:nvPr/>
        </p:nvSpPr>
        <p:spPr>
          <a:xfrm>
            <a:off x="1219200" y="1752600"/>
            <a:ext cx="6858000" cy="1446550"/>
          </a:xfrm>
          <a:prstGeom prst="rect">
            <a:avLst/>
          </a:prstGeom>
        </p:spPr>
        <p:txBody>
          <a:bodyPr wrap="square">
            <a:spAutoFit/>
          </a:bodyPr>
          <a:lstStyle/>
          <a:p>
            <a:pPr algn="ctr"/>
            <a:r>
              <a:rPr lang="en-US" sz="4400" dirty="0" smtClean="0">
                <a:latin typeface="Baskerville Old Face" pitchFamily="18" charset="0"/>
              </a:rPr>
              <a:t>B.A. PART I (H) 28 APRIL 2020</a:t>
            </a:r>
            <a:endParaRPr lang="en-US" sz="4400" dirty="0">
              <a:latin typeface="Baskerville Old Face"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solidFill>
                  <a:schemeClr val="tx1"/>
                </a:solidFill>
              </a:rPr>
              <a:t>28 APRIL 2020</a:t>
            </a:r>
            <a:br>
              <a:rPr lang="en-US" sz="2800" b="1" dirty="0" smtClean="0">
                <a:solidFill>
                  <a:schemeClr val="tx1"/>
                </a:solidFill>
              </a:rPr>
            </a:br>
            <a:r>
              <a:rPr lang="en-US" sz="2800" b="1" dirty="0" smtClean="0">
                <a:solidFill>
                  <a:schemeClr val="tx1"/>
                </a:solidFill>
              </a:rPr>
              <a:t>B.A. PART II (H) PAPER IV,UNIT I (SOCIAL PSYCHOLOGY)</a:t>
            </a:r>
            <a:endParaRPr lang="en-US" sz="2800" dirty="0">
              <a:solidFill>
                <a:schemeClr val="tx1"/>
              </a:solidFill>
            </a:endParaRPr>
          </a:p>
        </p:txBody>
      </p:sp>
      <p:sp>
        <p:nvSpPr>
          <p:cNvPr id="3" name="Content Placeholder 2"/>
          <p:cNvSpPr>
            <a:spLocks noGrp="1"/>
          </p:cNvSpPr>
          <p:nvPr>
            <p:ph idx="1"/>
          </p:nvPr>
        </p:nvSpPr>
        <p:spPr/>
        <p:txBody>
          <a:bodyPr>
            <a:normAutofit lnSpcReduction="10000"/>
          </a:bodyPr>
          <a:lstStyle/>
          <a:p>
            <a:pPr algn="ctr">
              <a:buNone/>
            </a:pPr>
            <a:r>
              <a:rPr lang="en-US" b="1" u="sng" dirty="0" smtClean="0"/>
              <a:t>STATUS OF SOCIAL PSYCHOLOGY IN INDIA</a:t>
            </a:r>
          </a:p>
          <a:p>
            <a:r>
              <a:rPr lang="en-US" sz="3200" dirty="0" smtClean="0"/>
              <a:t>Although applied practical knowledge of social </a:t>
            </a:r>
            <a:r>
              <a:rPr lang="en-US" sz="3200" dirty="0" err="1" smtClean="0"/>
              <a:t>behaviours</a:t>
            </a:r>
            <a:r>
              <a:rPr lang="en-US" sz="3200" dirty="0" smtClean="0"/>
              <a:t> can be traced to the rich Indian intellectual traditions in philosophy, religious texts, social-political treatises and reform movements from the ancient period, the scientific social psychology in India began in the 1920s mostly as a borrowed discipline from the West. </a:t>
            </a:r>
          </a:p>
          <a:p>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solidFill>
                  <a:schemeClr val="tx1"/>
                </a:solidFill>
              </a:rPr>
              <a:t>28 APRIL 2020</a:t>
            </a:r>
            <a:br>
              <a:rPr lang="en-US" sz="2800" b="1" dirty="0" smtClean="0">
                <a:solidFill>
                  <a:schemeClr val="tx1"/>
                </a:solidFill>
              </a:rPr>
            </a:br>
            <a:r>
              <a:rPr lang="en-US" sz="2800" b="1" dirty="0" smtClean="0">
                <a:solidFill>
                  <a:schemeClr val="tx1"/>
                </a:solidFill>
              </a:rPr>
              <a:t>B.A. PART II (H) PAPER IV,UNIT I (SOCIAL PSYCHOLOGY)</a:t>
            </a:r>
            <a:endParaRPr lang="en-US" sz="2800" dirty="0">
              <a:solidFill>
                <a:schemeClr val="tx1"/>
              </a:solidFill>
            </a:endParaRPr>
          </a:p>
        </p:txBody>
      </p:sp>
      <p:sp>
        <p:nvSpPr>
          <p:cNvPr id="3" name="Content Placeholder 2"/>
          <p:cNvSpPr>
            <a:spLocks noGrp="1"/>
          </p:cNvSpPr>
          <p:nvPr>
            <p:ph idx="1"/>
          </p:nvPr>
        </p:nvSpPr>
        <p:spPr/>
        <p:txBody>
          <a:bodyPr>
            <a:normAutofit fontScale="92500" lnSpcReduction="10000"/>
          </a:bodyPr>
          <a:lstStyle/>
          <a:p>
            <a:r>
              <a:rPr lang="en-US" sz="2800" dirty="0" smtClean="0"/>
              <a:t>In the Indian intellectual tradition, analyses, discourse, and interpretations of social interactions and </a:t>
            </a:r>
            <a:r>
              <a:rPr lang="en-US" sz="2800" dirty="0" err="1" smtClean="0"/>
              <a:t>behaviours</a:t>
            </a:r>
            <a:r>
              <a:rPr lang="en-US" sz="2800" dirty="0" smtClean="0"/>
              <a:t> may be traced as the focus of religious texts and philosophy as early as 1500 BC. Thus, from the </a:t>
            </a:r>
            <a:r>
              <a:rPr lang="en-US" sz="2800" b="1" i="1" dirty="0" err="1" smtClean="0"/>
              <a:t>Rigvedic</a:t>
            </a:r>
            <a:r>
              <a:rPr lang="en-US" sz="2800" dirty="0" smtClean="0"/>
              <a:t> times to the present era, examples of analysis of social </a:t>
            </a:r>
            <a:r>
              <a:rPr lang="en-US" sz="2800" dirty="0" err="1" smtClean="0"/>
              <a:t>behaviour</a:t>
            </a:r>
            <a:r>
              <a:rPr lang="en-US" sz="2800" dirty="0" smtClean="0"/>
              <a:t> can be elucidated.</a:t>
            </a:r>
          </a:p>
          <a:p>
            <a:r>
              <a:rPr lang="en-US" sz="2800" dirty="0" smtClean="0"/>
              <a:t>Psychology as a scientific discipline in the country is indebted to the colonial rulers and to the leadership of Sir </a:t>
            </a:r>
            <a:r>
              <a:rPr lang="en-US" sz="2800" dirty="0" err="1" smtClean="0"/>
              <a:t>Brojendra</a:t>
            </a:r>
            <a:r>
              <a:rPr lang="en-US" sz="2800" dirty="0" smtClean="0"/>
              <a:t> </a:t>
            </a:r>
            <a:r>
              <a:rPr lang="en-US" sz="2800" dirty="0" err="1" smtClean="0"/>
              <a:t>Nath</a:t>
            </a:r>
            <a:r>
              <a:rPr lang="en-US" sz="2800" dirty="0" smtClean="0"/>
              <a:t> Seal, who was instrumental in introducing it as a subject in the philosophy department at Calcutta University in the year 1905.</a:t>
            </a:r>
            <a:endParaRPr lang="en-US"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solidFill>
                  <a:schemeClr val="tx1"/>
                </a:solidFill>
              </a:rPr>
              <a:t>28 APRIL 2020</a:t>
            </a:r>
            <a:br>
              <a:rPr lang="en-US" sz="2800" b="1" dirty="0" smtClean="0">
                <a:solidFill>
                  <a:schemeClr val="tx1"/>
                </a:solidFill>
              </a:rPr>
            </a:br>
            <a:r>
              <a:rPr lang="en-US" sz="2800" b="1" dirty="0" smtClean="0">
                <a:solidFill>
                  <a:schemeClr val="tx1"/>
                </a:solidFill>
              </a:rPr>
              <a:t>B.A. PART II (H) PAPER IV,UNIT I (SOCIAL PSYCHOLOGY)</a:t>
            </a:r>
            <a:endParaRPr lang="en-US" sz="2800" dirty="0">
              <a:solidFill>
                <a:schemeClr val="tx1"/>
              </a:solidFill>
            </a:endParaRPr>
          </a:p>
        </p:txBody>
      </p:sp>
      <p:sp>
        <p:nvSpPr>
          <p:cNvPr id="3" name="Content Placeholder 2"/>
          <p:cNvSpPr>
            <a:spLocks noGrp="1"/>
          </p:cNvSpPr>
          <p:nvPr>
            <p:ph idx="1"/>
          </p:nvPr>
        </p:nvSpPr>
        <p:spPr/>
        <p:txBody>
          <a:bodyPr>
            <a:normAutofit lnSpcReduction="10000"/>
          </a:bodyPr>
          <a:lstStyle/>
          <a:p>
            <a:r>
              <a:rPr lang="en-US" dirty="0" smtClean="0"/>
              <a:t>In 1916 the first department of psychology was established in Calcutta. Later, in 1924, the second department was established at Mysore University; the third at Patna University in 1946. </a:t>
            </a:r>
          </a:p>
          <a:p>
            <a:r>
              <a:rPr lang="en-US" dirty="0" smtClean="0"/>
              <a:t>The scientific nature of research was recognized quite early in India; in 1923, the Indian Science Congress Association introduced a separate section of psychology. The formation of Indian Psychological Association in 1924 and the publication of the first psychology journal, the </a:t>
            </a:r>
            <a:r>
              <a:rPr lang="en-US" i="1" dirty="0" smtClean="0"/>
              <a:t>Indian Journal of Psychology</a:t>
            </a:r>
            <a:r>
              <a:rPr lang="en-US" dirty="0" smtClean="0"/>
              <a:t>, were major landmarks.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solidFill>
                  <a:schemeClr val="tx1"/>
                </a:solidFill>
              </a:rPr>
              <a:t>28 APRIL 2020</a:t>
            </a:r>
            <a:br>
              <a:rPr lang="en-US" sz="2800" b="1" dirty="0" smtClean="0">
                <a:solidFill>
                  <a:schemeClr val="tx1"/>
                </a:solidFill>
              </a:rPr>
            </a:br>
            <a:r>
              <a:rPr lang="en-US" sz="2800" b="1" dirty="0" smtClean="0">
                <a:solidFill>
                  <a:schemeClr val="tx1"/>
                </a:solidFill>
              </a:rPr>
              <a:t>B.A. PART II (H) PAPER IV,UNIT I (SOCIAL PSYCHOLOGY)</a:t>
            </a:r>
            <a:endParaRPr lang="en-US" sz="2800" dirty="0">
              <a:solidFill>
                <a:schemeClr val="tx1"/>
              </a:solidFill>
            </a:endParaRPr>
          </a:p>
        </p:txBody>
      </p:sp>
      <p:sp>
        <p:nvSpPr>
          <p:cNvPr id="3" name="Content Placeholder 2"/>
          <p:cNvSpPr>
            <a:spLocks noGrp="1"/>
          </p:cNvSpPr>
          <p:nvPr>
            <p:ph idx="1"/>
          </p:nvPr>
        </p:nvSpPr>
        <p:spPr/>
        <p:txBody>
          <a:bodyPr/>
          <a:lstStyle/>
          <a:p>
            <a:r>
              <a:rPr lang="en-US" sz="2800" dirty="0" smtClean="0"/>
              <a:t>Social psychological research and publications began as early as the 1920s. One such landmark is the publication of the first textbook in social psychology by Indian social psychologists (R. K. </a:t>
            </a:r>
            <a:r>
              <a:rPr lang="en-US" sz="2800" dirty="0" err="1" smtClean="0"/>
              <a:t>Mukherjee</a:t>
            </a:r>
            <a:r>
              <a:rPr lang="en-US" sz="2800" dirty="0" smtClean="0"/>
              <a:t> &amp; </a:t>
            </a:r>
            <a:r>
              <a:rPr lang="en-US" sz="2800" dirty="0" err="1" smtClean="0"/>
              <a:t>Sengupta</a:t>
            </a:r>
            <a:r>
              <a:rPr lang="en-US" sz="2800" dirty="0" smtClean="0"/>
              <a:t>, 1928). This combined effort of </a:t>
            </a:r>
            <a:r>
              <a:rPr lang="en-US" sz="2800" dirty="0" err="1" smtClean="0"/>
              <a:t>Mukherjee</a:t>
            </a:r>
            <a:r>
              <a:rPr lang="en-US" sz="2800" dirty="0" smtClean="0"/>
              <a:t>, a renowned sociologist and </a:t>
            </a:r>
            <a:r>
              <a:rPr lang="en-US" sz="2800" dirty="0" err="1" smtClean="0"/>
              <a:t>Sengupta</a:t>
            </a:r>
            <a:r>
              <a:rPr lang="en-US" sz="2800" dirty="0" smtClean="0"/>
              <a:t>, a Harvard-trained experimental psychologist, was widely acclaimed. Thus, the beginning of social psychology in India was interdisciplinary in nature. </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smtClean="0">
                <a:solidFill>
                  <a:schemeClr val="tx1"/>
                </a:solidFill>
              </a:rPr>
              <a:t>28 APRIL 2020</a:t>
            </a:r>
            <a:br>
              <a:rPr lang="en-US" sz="2800" b="1" dirty="0" smtClean="0">
                <a:solidFill>
                  <a:schemeClr val="tx1"/>
                </a:solidFill>
              </a:rPr>
            </a:br>
            <a:r>
              <a:rPr lang="en-US" sz="2800" b="1" dirty="0" smtClean="0">
                <a:solidFill>
                  <a:schemeClr val="tx1"/>
                </a:solidFill>
              </a:rPr>
              <a:t>B.A. PART II (H) PAPER IV,UNIT I (SOCIAL PSYCHOLOGY)</a:t>
            </a:r>
            <a:endParaRPr lang="en-US" sz="2800" dirty="0">
              <a:solidFill>
                <a:schemeClr val="tx1"/>
              </a:solidFill>
            </a:endParaRPr>
          </a:p>
        </p:txBody>
      </p:sp>
      <p:sp>
        <p:nvSpPr>
          <p:cNvPr id="3" name="Content Placeholder 2"/>
          <p:cNvSpPr>
            <a:spLocks noGrp="1"/>
          </p:cNvSpPr>
          <p:nvPr>
            <p:ph idx="1"/>
          </p:nvPr>
        </p:nvSpPr>
        <p:spPr/>
        <p:txBody>
          <a:bodyPr>
            <a:normAutofit lnSpcReduction="10000"/>
          </a:bodyPr>
          <a:lstStyle/>
          <a:p>
            <a:r>
              <a:rPr lang="en-US" dirty="0" smtClean="0"/>
              <a:t>From Independence to the present day, the nation’s development has been at the top of the agenda of successive governments in India. This concern gets reflected in the various social psychology research </a:t>
            </a:r>
            <a:r>
              <a:rPr lang="en-US" dirty="0" err="1" smtClean="0"/>
              <a:t>programmes</a:t>
            </a:r>
            <a:r>
              <a:rPr lang="en-US" dirty="0" smtClean="0"/>
              <a:t>. A close link between social values and the process of development is well documented by D. </a:t>
            </a:r>
            <a:r>
              <a:rPr lang="en-US" dirty="0" err="1" smtClean="0"/>
              <a:t>Sinha</a:t>
            </a:r>
            <a:r>
              <a:rPr lang="en-US" dirty="0" smtClean="0"/>
              <a:t> and Kao (1988). The relationship of Hindu religion with personality and attitudinal and </a:t>
            </a:r>
            <a:r>
              <a:rPr lang="en-US" dirty="0" err="1" smtClean="0"/>
              <a:t>behavioural</a:t>
            </a:r>
            <a:r>
              <a:rPr lang="en-US" dirty="0" smtClean="0"/>
              <a:t> patterns and their association with economic development has been the focus of these investigations.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91673" y="2967335"/>
            <a:ext cx="4322658" cy="923330"/>
          </a:xfrm>
          <a:prstGeom prst="rect">
            <a:avLst/>
          </a:prstGeom>
          <a:noFill/>
        </p:spPr>
        <p:txBody>
          <a:bodyPr wrap="none" lIns="91440" tIns="45720" rIns="91440" bIns="45720">
            <a:spAutoFit/>
          </a:bodyPr>
          <a:lstStyle/>
          <a:p>
            <a:pPr algn="ctr"/>
            <a:r>
              <a:rPr lang="en-U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THANK YOU</a:t>
            </a:r>
            <a:endParaRPr 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13</TotalTime>
  <Words>301</Words>
  <Application>Microsoft Office PowerPoint</Application>
  <PresentationFormat>On-screen Show (4:3)</PresentationFormat>
  <Paragraphs>21</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Flow</vt:lpstr>
      <vt:lpstr>          </vt:lpstr>
      <vt:lpstr>28 APRIL 2020 B.A. PART II (H) PAPER IV,UNIT I (SOCIAL PSYCHOLOGY)</vt:lpstr>
      <vt:lpstr>28 APRIL 2020 B.A. PART II (H) PAPER IV,UNIT I (SOCIAL PSYCHOLOGY)</vt:lpstr>
      <vt:lpstr>28 APRIL 2020 B.A. PART II (H) PAPER IV,UNIT I (SOCIAL PSYCHOLOGY)</vt:lpstr>
      <vt:lpstr>28 APRIL 2020 B.A. PART II (H) PAPER IV,UNIT I (SOCIAL PSYCHOLOGY)</vt:lpstr>
      <vt:lpstr>28 APRIL 2020 B.A. PART II (H) PAPER IV,UNIT I (SOCIAL PSYCHOLOGY)</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smart</dc:creator>
  <cp:lastModifiedBy>ADMIN</cp:lastModifiedBy>
  <cp:revision>2</cp:revision>
  <dcterms:created xsi:type="dcterms:W3CDTF">2020-04-27T06:23:15Z</dcterms:created>
  <dcterms:modified xsi:type="dcterms:W3CDTF">2020-04-28T10:44:53Z</dcterms:modified>
</cp:coreProperties>
</file>