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C2E90CF-92C4-4B03-BA44-F335C77A6D2D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74DFA25-A193-4153-9428-BADB5CD0F84D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AUDITING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IN" dirty="0" smtClean="0">
                <a:latin typeface="Berlin Sans FB Demi" pitchFamily="34" charset="0"/>
              </a:rPr>
              <a:t>JAHANAVI DEO</a:t>
            </a:r>
          </a:p>
          <a:p>
            <a:pPr algn="l"/>
            <a:r>
              <a:rPr lang="en-IN" dirty="0" smtClean="0">
                <a:latin typeface="Berlin Sans FB Demi" pitchFamily="34" charset="0"/>
              </a:rPr>
              <a:t>DEPARTMENT OF COMMERCE</a:t>
            </a:r>
          </a:p>
          <a:p>
            <a:pPr algn="l"/>
            <a:r>
              <a:rPr lang="en-IN" dirty="0" smtClean="0">
                <a:latin typeface="Berlin Sans FB Demi" pitchFamily="34" charset="0"/>
              </a:rPr>
              <a:t>M.L ARYA COLLEGE,KASBA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Types of Voucher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FF00"/>
                </a:solidFill>
                <a:latin typeface="Berlin Sans FB" pitchFamily="34" charset="0"/>
              </a:rPr>
              <a:t>1. Primary Voucher</a:t>
            </a:r>
          </a:p>
          <a:p>
            <a:r>
              <a:rPr lang="en-IN" dirty="0" smtClean="0">
                <a:solidFill>
                  <a:srgbClr val="FFFF00"/>
                </a:solidFill>
                <a:latin typeface="Berlin Sans FB" pitchFamily="34" charset="0"/>
              </a:rPr>
              <a:t>2. Collateral Voucher</a:t>
            </a:r>
          </a:p>
          <a:p>
            <a:endParaRPr lang="en-IN" dirty="0">
              <a:solidFill>
                <a:srgbClr val="FFFF00"/>
              </a:solidFill>
              <a:latin typeface="Berlin Sans FB" pitchFamily="34" charset="0"/>
            </a:endParaRPr>
          </a:p>
        </p:txBody>
      </p:sp>
      <p:pic>
        <p:nvPicPr>
          <p:cNvPr id="4" name="Picture 3" descr="vouch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1981200"/>
            <a:ext cx="487680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1. Primary Voucher</a:t>
            </a:r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:</a:t>
            </a:r>
          </a:p>
          <a:p>
            <a:r>
              <a:rPr lang="en-IN" b="1" dirty="0" smtClean="0">
                <a:latin typeface="Berlin Sans FB" pitchFamily="34" charset="0"/>
              </a:rPr>
              <a:t> </a:t>
            </a:r>
            <a:r>
              <a:rPr lang="en-IN" dirty="0" smtClean="0">
                <a:latin typeface="Berlin Sans FB" pitchFamily="34" charset="0"/>
              </a:rPr>
              <a:t>Primary voucher</a:t>
            </a:r>
            <a:r>
              <a:rPr lang="en-IN" b="1" dirty="0" smtClean="0">
                <a:latin typeface="Berlin Sans FB" pitchFamily="34" charset="0"/>
              </a:rPr>
              <a:t> </a:t>
            </a:r>
            <a:r>
              <a:rPr lang="en-IN" dirty="0" smtClean="0">
                <a:latin typeface="Berlin Sans FB" pitchFamily="34" charset="0"/>
              </a:rPr>
              <a:t>refers to the written evidence in original. Examples of primary voucher are purchase invoice, cash memo, bills, confirmation of balances, bank statements, contracts, etc.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2. Collateral Voucher: </a:t>
            </a:r>
            <a:endParaRPr lang="en-IN" b="1" dirty="0" smtClean="0">
              <a:solidFill>
                <a:srgbClr val="FFFF00"/>
              </a:solidFill>
              <a:latin typeface="Berlin Sans FB" pitchFamily="34" charset="0"/>
            </a:endParaRPr>
          </a:p>
          <a:p>
            <a:r>
              <a:rPr lang="en-IN" dirty="0" smtClean="0">
                <a:latin typeface="Berlin Sans FB" pitchFamily="34" charset="0"/>
              </a:rPr>
              <a:t>When </a:t>
            </a:r>
            <a:r>
              <a:rPr lang="en-IN" dirty="0" smtClean="0">
                <a:latin typeface="Berlin Sans FB" pitchFamily="34" charset="0"/>
              </a:rPr>
              <a:t>the original</a:t>
            </a:r>
            <a:r>
              <a:rPr lang="en-IN" b="1" dirty="0" smtClean="0">
                <a:latin typeface="Berlin Sans FB" pitchFamily="34" charset="0"/>
              </a:rPr>
              <a:t> </a:t>
            </a:r>
            <a:r>
              <a:rPr lang="en-IN" dirty="0" smtClean="0">
                <a:latin typeface="Berlin Sans FB" pitchFamily="34" charset="0"/>
              </a:rPr>
              <a:t>voucher is not available, copies thereof are produced in support or as subsidiary to remove suspicion and to satisfy the auditor, such a voucher is known as Collateral Voucher. Examples of collateral voucher are copies of sales invoice, receipts, copy of resolution passed in a meeting etc.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Examples of Vouchers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Cash Receipts</a:t>
            </a:r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:</a:t>
            </a:r>
          </a:p>
          <a:p>
            <a:r>
              <a:rPr lang="en-IN" b="1" dirty="0" smtClean="0">
                <a:latin typeface="Berlin Sans FB" pitchFamily="34" charset="0"/>
              </a:rPr>
              <a:t> </a:t>
            </a:r>
            <a:r>
              <a:rPr lang="en-IN" dirty="0" smtClean="0">
                <a:latin typeface="Berlin Sans FB" pitchFamily="34" charset="0"/>
              </a:rPr>
              <a:t>Vouchers regarding</a:t>
            </a:r>
            <a:r>
              <a:rPr lang="en-IN" b="1" dirty="0" smtClean="0">
                <a:latin typeface="Berlin Sans FB" pitchFamily="34" charset="0"/>
              </a:rPr>
              <a:t> </a:t>
            </a:r>
            <a:r>
              <a:rPr lang="en-IN" dirty="0" smtClean="0">
                <a:latin typeface="Berlin Sans FB" pitchFamily="34" charset="0"/>
              </a:rPr>
              <a:t>cash receipts include - carbon copies of receipts, contracts, minutes, correspondences, counterfoils, etc.</a:t>
            </a:r>
          </a:p>
          <a:p>
            <a:r>
              <a:rPr lang="en-IN" b="1" dirty="0" smtClean="0">
                <a:solidFill>
                  <a:srgbClr val="FFFF00"/>
                </a:solidFill>
                <a:latin typeface="Berlin Sans FB" pitchFamily="34" charset="0"/>
              </a:rPr>
              <a:t>Cash Payments:</a:t>
            </a:r>
            <a:r>
              <a:rPr lang="en-IN" b="1" dirty="0" smtClean="0">
                <a:latin typeface="Berlin Sans FB" pitchFamily="34" charset="0"/>
              </a:rPr>
              <a:t> </a:t>
            </a:r>
            <a:endParaRPr lang="en-IN" b="1" dirty="0" smtClean="0">
              <a:latin typeface="Berlin Sans FB" pitchFamily="34" charset="0"/>
            </a:endParaRPr>
          </a:p>
          <a:p>
            <a:r>
              <a:rPr lang="en-IN" dirty="0" smtClean="0">
                <a:latin typeface="Berlin Sans FB" pitchFamily="34" charset="0"/>
              </a:rPr>
              <a:t>Vouchers </a:t>
            </a:r>
            <a:r>
              <a:rPr lang="en-IN" dirty="0" smtClean="0">
                <a:latin typeface="Berlin Sans FB" pitchFamily="34" charset="0"/>
              </a:rPr>
              <a:t>in</a:t>
            </a:r>
            <a:r>
              <a:rPr lang="en-IN" b="1" dirty="0" smtClean="0">
                <a:latin typeface="Berlin Sans FB" pitchFamily="34" charset="0"/>
              </a:rPr>
              <a:t> </a:t>
            </a:r>
            <a:r>
              <a:rPr lang="en-IN" dirty="0" smtClean="0">
                <a:latin typeface="Berlin Sans FB" pitchFamily="34" charset="0"/>
              </a:rPr>
              <a:t>connection with cash payments include - invoices, bills, demand notes, wage sheets, salary register, counterfoils, agreements etc.</a:t>
            </a:r>
          </a:p>
          <a:p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FF00"/>
                </a:solidFill>
                <a:latin typeface="Berlin Sans FB Demi" pitchFamily="34" charset="0"/>
              </a:rPr>
              <a:t>Purchases</a:t>
            </a:r>
            <a:r>
              <a:rPr lang="en-IN" b="1" dirty="0" smtClean="0">
                <a:solidFill>
                  <a:srgbClr val="FFFF00"/>
                </a:solidFill>
                <a:latin typeface="Berlin Sans FB Demi" pitchFamily="34" charset="0"/>
              </a:rPr>
              <a:t>:</a:t>
            </a:r>
          </a:p>
          <a:p>
            <a:r>
              <a:rPr lang="en-IN" b="1" dirty="0" smtClean="0">
                <a:latin typeface="Berlin Sans FB Demi" pitchFamily="34" charset="0"/>
              </a:rPr>
              <a:t> </a:t>
            </a:r>
            <a:r>
              <a:rPr lang="en-IN" dirty="0" smtClean="0">
                <a:latin typeface="Berlin Sans FB Demi" pitchFamily="34" charset="0"/>
              </a:rPr>
              <a:t>Invoices, Goods inward</a:t>
            </a:r>
            <a:r>
              <a:rPr lang="en-IN" b="1" dirty="0" smtClean="0">
                <a:latin typeface="Berlin Sans FB Demi" pitchFamily="34" charset="0"/>
              </a:rPr>
              <a:t> </a:t>
            </a:r>
            <a:r>
              <a:rPr lang="en-IN" dirty="0" smtClean="0">
                <a:latin typeface="Berlin Sans FB Demi" pitchFamily="34" charset="0"/>
              </a:rPr>
              <a:t>book, Copies of orders placed, Correspondence, etc. can be cited as examples of vouchers for purchases.</a:t>
            </a:r>
          </a:p>
          <a:p>
            <a:r>
              <a:rPr lang="en-IN" b="1" dirty="0" smtClean="0">
                <a:solidFill>
                  <a:srgbClr val="FFFF00"/>
                </a:solidFill>
                <a:latin typeface="Berlin Sans FB Demi" pitchFamily="34" charset="0"/>
              </a:rPr>
              <a:t>Sales</a:t>
            </a:r>
            <a:r>
              <a:rPr lang="en-IN" b="1" dirty="0" smtClean="0">
                <a:solidFill>
                  <a:srgbClr val="FFFF00"/>
                </a:solidFill>
                <a:latin typeface="Berlin Sans FB Demi" pitchFamily="34" charset="0"/>
              </a:rPr>
              <a:t>:</a:t>
            </a:r>
          </a:p>
          <a:p>
            <a:r>
              <a:rPr lang="en-IN" b="1" dirty="0" smtClean="0">
                <a:latin typeface="Berlin Sans FB Demi" pitchFamily="34" charset="0"/>
              </a:rPr>
              <a:t> </a:t>
            </a:r>
            <a:r>
              <a:rPr lang="en-IN" dirty="0" smtClean="0">
                <a:latin typeface="Berlin Sans FB Demi" pitchFamily="34" charset="0"/>
              </a:rPr>
              <a:t>Copies of invoice, Orders</a:t>
            </a:r>
            <a:r>
              <a:rPr lang="en-IN" b="1" dirty="0" smtClean="0">
                <a:latin typeface="Berlin Sans FB Demi" pitchFamily="34" charset="0"/>
              </a:rPr>
              <a:t> </a:t>
            </a:r>
            <a:r>
              <a:rPr lang="en-IN" dirty="0" smtClean="0">
                <a:latin typeface="Berlin Sans FB Demi" pitchFamily="34" charset="0"/>
              </a:rPr>
              <a:t>received, Goods Outward Book, Correspondence, etc., are some of the examples of vouchers related to sales.</a:t>
            </a:r>
          </a:p>
          <a:p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</TotalTime>
  <Words>38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AUDITING</vt:lpstr>
      <vt:lpstr>Types of Voucher </vt:lpstr>
      <vt:lpstr>Slide 3</vt:lpstr>
      <vt:lpstr>Slide 4</vt:lpstr>
      <vt:lpstr>Examples of Vouchers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</dc:title>
  <dc:creator>jahanvi</dc:creator>
  <cp:lastModifiedBy>jahanvi</cp:lastModifiedBy>
  <cp:revision>3</cp:revision>
  <dcterms:created xsi:type="dcterms:W3CDTF">2020-03-27T15:07:26Z</dcterms:created>
  <dcterms:modified xsi:type="dcterms:W3CDTF">2020-03-27T15:22:36Z</dcterms:modified>
</cp:coreProperties>
</file>