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5" r:id="rId3"/>
    <p:sldId id="259" r:id="rId4"/>
    <p:sldId id="263" r:id="rId5"/>
    <p:sldId id="264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AC9C5C-B872-4260-AE8E-187318BC96F6}" type="doc">
      <dgm:prSet loTypeId="urn:microsoft.com/office/officeart/2005/8/layout/pyramid2" loCatId="list" qsTypeId="urn:microsoft.com/office/officeart/2005/8/quickstyle/simple1" qsCatId="simple" csTypeId="urn:microsoft.com/office/officeart/2005/8/colors/colorful2" csCatId="colorful" phldr="1"/>
      <dgm:spPr/>
    </dgm:pt>
    <dgm:pt modelId="{4AFF17EC-2E08-4A11-B0AC-17981BDD05C5}">
      <dgm:prSet phldrT="[Text]" custT="1"/>
      <dgm:spPr/>
      <dgm:t>
        <a:bodyPr/>
        <a:lstStyle/>
        <a:p>
          <a:r>
            <a:rPr lang="en-IN" sz="2800" b="1" dirty="0" err="1" smtClean="0">
              <a:latin typeface="MV Boli" pitchFamily="2" charset="0"/>
              <a:cs typeface="MV Boli" pitchFamily="2" charset="0"/>
            </a:rPr>
            <a:t>Veblan</a:t>
          </a:r>
          <a:r>
            <a:rPr lang="en-IN" sz="2800" b="1" dirty="0" smtClean="0">
              <a:latin typeface="MV Boli" pitchFamily="2" charset="0"/>
              <a:cs typeface="MV Boli" pitchFamily="2" charset="0"/>
            </a:rPr>
            <a:t> goods</a:t>
          </a:r>
          <a:endParaRPr lang="en-IN" sz="2800" b="1" dirty="0">
            <a:latin typeface="MV Boli" pitchFamily="2" charset="0"/>
            <a:cs typeface="MV Boli" pitchFamily="2" charset="0"/>
          </a:endParaRPr>
        </a:p>
      </dgm:t>
    </dgm:pt>
    <dgm:pt modelId="{ABD0358D-CC0D-4F6C-9EDD-E7FAFC1D8B10}" type="parTrans" cxnId="{82AE7CC4-0A9D-4E37-BE13-DB19BFC0D901}">
      <dgm:prSet/>
      <dgm:spPr/>
    </dgm:pt>
    <dgm:pt modelId="{F1640ABF-23C1-4D03-B031-14699C9CB168}" type="sibTrans" cxnId="{82AE7CC4-0A9D-4E37-BE13-DB19BFC0D901}">
      <dgm:prSet/>
      <dgm:spPr/>
    </dgm:pt>
    <dgm:pt modelId="{3CBC18DD-FD3D-4A44-9E74-87DDCCC5A0DF}">
      <dgm:prSet phldrT="[Text]" custT="1"/>
      <dgm:spPr/>
      <dgm:t>
        <a:bodyPr/>
        <a:lstStyle/>
        <a:p>
          <a:r>
            <a:rPr lang="en-IN" sz="2400" b="1" dirty="0" err="1" smtClean="0">
              <a:latin typeface="MV Boli" pitchFamily="2" charset="0"/>
              <a:cs typeface="MV Boli" pitchFamily="2" charset="0"/>
            </a:rPr>
            <a:t>giffen</a:t>
          </a:r>
          <a:r>
            <a:rPr lang="en-IN" sz="2400" b="1" dirty="0" smtClean="0">
              <a:latin typeface="MV Boli" pitchFamily="2" charset="0"/>
              <a:cs typeface="MV Boli" pitchFamily="2" charset="0"/>
            </a:rPr>
            <a:t> goods</a:t>
          </a:r>
          <a:endParaRPr lang="en-IN" sz="2400" b="1" dirty="0">
            <a:latin typeface="MV Boli" pitchFamily="2" charset="0"/>
            <a:cs typeface="MV Boli" pitchFamily="2" charset="0"/>
          </a:endParaRPr>
        </a:p>
      </dgm:t>
    </dgm:pt>
    <dgm:pt modelId="{9977258B-CA77-43FA-B146-8C752752C45C}" type="parTrans" cxnId="{895D5B87-4686-43EF-9C05-E73F0D986D87}">
      <dgm:prSet/>
      <dgm:spPr/>
    </dgm:pt>
    <dgm:pt modelId="{28B5BE48-0458-43FB-8B51-52C7843FF39A}" type="sibTrans" cxnId="{895D5B87-4686-43EF-9C05-E73F0D986D87}">
      <dgm:prSet/>
      <dgm:spPr/>
    </dgm:pt>
    <dgm:pt modelId="{1F7FE6F4-C5CA-4E90-A206-1C43E44F96C2}">
      <dgm:prSet phldrT="[Text]" custT="1"/>
      <dgm:spPr/>
      <dgm:t>
        <a:bodyPr/>
        <a:lstStyle/>
        <a:p>
          <a:r>
            <a:rPr lang="en-IN" sz="2400" b="1" dirty="0" smtClean="0">
              <a:latin typeface="MV Boli" pitchFamily="2" charset="0"/>
              <a:cs typeface="MV Boli" pitchFamily="2" charset="0"/>
            </a:rPr>
            <a:t>Time of war n depression</a:t>
          </a:r>
          <a:endParaRPr lang="en-IN" sz="2400" b="1" dirty="0">
            <a:latin typeface="MV Boli" pitchFamily="2" charset="0"/>
            <a:cs typeface="MV Boli" pitchFamily="2" charset="0"/>
          </a:endParaRPr>
        </a:p>
      </dgm:t>
    </dgm:pt>
    <dgm:pt modelId="{EBE6E0D2-FB57-4AAF-8C8E-F57F0C5C2051}" type="parTrans" cxnId="{D5DA2289-65BF-4AAF-99D8-E0CA5BD0B282}">
      <dgm:prSet/>
      <dgm:spPr/>
    </dgm:pt>
    <dgm:pt modelId="{B3A9EACF-FF9C-4316-9E98-7E8580557861}" type="sibTrans" cxnId="{D5DA2289-65BF-4AAF-99D8-E0CA5BD0B282}">
      <dgm:prSet/>
      <dgm:spPr/>
    </dgm:pt>
    <dgm:pt modelId="{01055071-29DC-4226-8BA9-7E7C0D968EF3}" type="pres">
      <dgm:prSet presAssocID="{42AC9C5C-B872-4260-AE8E-187318BC96F6}" presName="compositeShape" presStyleCnt="0">
        <dgm:presLayoutVars>
          <dgm:dir/>
          <dgm:resizeHandles/>
        </dgm:presLayoutVars>
      </dgm:prSet>
      <dgm:spPr/>
    </dgm:pt>
    <dgm:pt modelId="{7985CE2F-8936-48F2-BCA7-D999979B6615}" type="pres">
      <dgm:prSet presAssocID="{42AC9C5C-B872-4260-AE8E-187318BC96F6}" presName="pyramid" presStyleLbl="node1" presStyleIdx="0" presStyleCnt="1"/>
      <dgm:spPr/>
    </dgm:pt>
    <dgm:pt modelId="{73DC973D-6384-4621-9491-674088B7A931}" type="pres">
      <dgm:prSet presAssocID="{42AC9C5C-B872-4260-AE8E-187318BC96F6}" presName="theList" presStyleCnt="0"/>
      <dgm:spPr/>
    </dgm:pt>
    <dgm:pt modelId="{72C4AA7E-95A5-45D9-A42A-EB7559A5C4E1}" type="pres">
      <dgm:prSet presAssocID="{4AFF17EC-2E08-4A11-B0AC-17981BDD05C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453FDB1-1C12-449E-BAD4-2E0176D852A0}" type="pres">
      <dgm:prSet presAssocID="{4AFF17EC-2E08-4A11-B0AC-17981BDD05C5}" presName="aSpace" presStyleCnt="0"/>
      <dgm:spPr/>
    </dgm:pt>
    <dgm:pt modelId="{4357D96A-7FBB-4500-A5A5-07F9D15F3D4D}" type="pres">
      <dgm:prSet presAssocID="{3CBC18DD-FD3D-4A44-9E74-87DDCCC5A0DF}" presName="aNode" presStyleLbl="fgAcc1" presStyleIdx="1" presStyleCnt="3" custLinFactNeighborX="1372" custLinFactNeighborY="-3881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C2CABEB-6ACB-471E-A529-F9C888F610C4}" type="pres">
      <dgm:prSet presAssocID="{3CBC18DD-FD3D-4A44-9E74-87DDCCC5A0DF}" presName="aSpace" presStyleCnt="0"/>
      <dgm:spPr/>
    </dgm:pt>
    <dgm:pt modelId="{D8A6DF03-13A0-4D0F-856B-ECE4FE59D38C}" type="pres">
      <dgm:prSet presAssocID="{1F7FE6F4-C5CA-4E90-A206-1C43E44F96C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905F28-548D-4C49-8DEA-6069C70EC8A2}" type="pres">
      <dgm:prSet presAssocID="{1F7FE6F4-C5CA-4E90-A206-1C43E44F96C2}" presName="aSpace" presStyleCnt="0"/>
      <dgm:spPr/>
    </dgm:pt>
  </dgm:ptLst>
  <dgm:cxnLst>
    <dgm:cxn modelId="{D26CC4F7-E935-4C8B-9547-D8709A1E9771}" type="presOf" srcId="{3CBC18DD-FD3D-4A44-9E74-87DDCCC5A0DF}" destId="{4357D96A-7FBB-4500-A5A5-07F9D15F3D4D}" srcOrd="0" destOrd="0" presId="urn:microsoft.com/office/officeart/2005/8/layout/pyramid2"/>
    <dgm:cxn modelId="{82AE7CC4-0A9D-4E37-BE13-DB19BFC0D901}" srcId="{42AC9C5C-B872-4260-AE8E-187318BC96F6}" destId="{4AFF17EC-2E08-4A11-B0AC-17981BDD05C5}" srcOrd="0" destOrd="0" parTransId="{ABD0358D-CC0D-4F6C-9EDD-E7FAFC1D8B10}" sibTransId="{F1640ABF-23C1-4D03-B031-14699C9CB168}"/>
    <dgm:cxn modelId="{E996F5EB-7F08-4B4D-9EE9-2B04BC441605}" type="presOf" srcId="{4AFF17EC-2E08-4A11-B0AC-17981BDD05C5}" destId="{72C4AA7E-95A5-45D9-A42A-EB7559A5C4E1}" srcOrd="0" destOrd="0" presId="urn:microsoft.com/office/officeart/2005/8/layout/pyramid2"/>
    <dgm:cxn modelId="{0FD819A2-1A0F-4F80-9095-61FD5C8406D0}" type="presOf" srcId="{1F7FE6F4-C5CA-4E90-A206-1C43E44F96C2}" destId="{D8A6DF03-13A0-4D0F-856B-ECE4FE59D38C}" srcOrd="0" destOrd="0" presId="urn:microsoft.com/office/officeart/2005/8/layout/pyramid2"/>
    <dgm:cxn modelId="{247E2BA9-B714-4153-A301-0F2E4820E276}" type="presOf" srcId="{42AC9C5C-B872-4260-AE8E-187318BC96F6}" destId="{01055071-29DC-4226-8BA9-7E7C0D968EF3}" srcOrd="0" destOrd="0" presId="urn:microsoft.com/office/officeart/2005/8/layout/pyramid2"/>
    <dgm:cxn modelId="{D5DA2289-65BF-4AAF-99D8-E0CA5BD0B282}" srcId="{42AC9C5C-B872-4260-AE8E-187318BC96F6}" destId="{1F7FE6F4-C5CA-4E90-A206-1C43E44F96C2}" srcOrd="2" destOrd="0" parTransId="{EBE6E0D2-FB57-4AAF-8C8E-F57F0C5C2051}" sibTransId="{B3A9EACF-FF9C-4316-9E98-7E8580557861}"/>
    <dgm:cxn modelId="{895D5B87-4686-43EF-9C05-E73F0D986D87}" srcId="{42AC9C5C-B872-4260-AE8E-187318BC96F6}" destId="{3CBC18DD-FD3D-4A44-9E74-87DDCCC5A0DF}" srcOrd="1" destOrd="0" parTransId="{9977258B-CA77-43FA-B146-8C752752C45C}" sibTransId="{28B5BE48-0458-43FB-8B51-52C7843FF39A}"/>
    <dgm:cxn modelId="{D798A432-93C2-47E1-B688-EFFE5DDD65D8}" type="presParOf" srcId="{01055071-29DC-4226-8BA9-7E7C0D968EF3}" destId="{7985CE2F-8936-48F2-BCA7-D999979B6615}" srcOrd="0" destOrd="0" presId="urn:microsoft.com/office/officeart/2005/8/layout/pyramid2"/>
    <dgm:cxn modelId="{33F52D65-51B8-4ACB-A6DF-C31E038F041B}" type="presParOf" srcId="{01055071-29DC-4226-8BA9-7E7C0D968EF3}" destId="{73DC973D-6384-4621-9491-674088B7A931}" srcOrd="1" destOrd="0" presId="urn:microsoft.com/office/officeart/2005/8/layout/pyramid2"/>
    <dgm:cxn modelId="{B3C1D9DD-DEC0-46C7-A462-B6FA74DA4C4C}" type="presParOf" srcId="{73DC973D-6384-4621-9491-674088B7A931}" destId="{72C4AA7E-95A5-45D9-A42A-EB7559A5C4E1}" srcOrd="0" destOrd="0" presId="urn:microsoft.com/office/officeart/2005/8/layout/pyramid2"/>
    <dgm:cxn modelId="{C692ADE0-1A6A-47CA-92CC-BE7B6EDED020}" type="presParOf" srcId="{73DC973D-6384-4621-9491-674088B7A931}" destId="{9453FDB1-1C12-449E-BAD4-2E0176D852A0}" srcOrd="1" destOrd="0" presId="urn:microsoft.com/office/officeart/2005/8/layout/pyramid2"/>
    <dgm:cxn modelId="{B03DE545-0E21-452A-A419-29AFA9BA0005}" type="presParOf" srcId="{73DC973D-6384-4621-9491-674088B7A931}" destId="{4357D96A-7FBB-4500-A5A5-07F9D15F3D4D}" srcOrd="2" destOrd="0" presId="urn:microsoft.com/office/officeart/2005/8/layout/pyramid2"/>
    <dgm:cxn modelId="{366AEB25-9D10-4808-A2E7-703285468C1F}" type="presParOf" srcId="{73DC973D-6384-4621-9491-674088B7A931}" destId="{EC2CABEB-6ACB-471E-A529-F9C888F610C4}" srcOrd="3" destOrd="0" presId="urn:microsoft.com/office/officeart/2005/8/layout/pyramid2"/>
    <dgm:cxn modelId="{08D1FD24-4B07-491D-998F-6A4102716285}" type="presParOf" srcId="{73DC973D-6384-4621-9491-674088B7A931}" destId="{D8A6DF03-13A0-4D0F-856B-ECE4FE59D38C}" srcOrd="4" destOrd="0" presId="urn:microsoft.com/office/officeart/2005/8/layout/pyramid2"/>
    <dgm:cxn modelId="{B41A29D6-EF9B-4BEF-BE5D-D459C5475471}" type="presParOf" srcId="{73DC973D-6384-4621-9491-674088B7A931}" destId="{E3905F28-548D-4C49-8DEA-6069C70EC8A2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447AE9C-9A1B-45E9-A312-A3B7303BE97E}" type="datetimeFigureOut">
              <a:rPr lang="en-US" smtClean="0"/>
              <a:pPr/>
              <a:t>4/23/2020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C7C32F-061F-4E5F-A543-62A9513D200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xresdefaul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928934"/>
            <a:ext cx="9144000" cy="3929066"/>
          </a:xfrm>
        </p:spPr>
      </p:pic>
      <p:sp>
        <p:nvSpPr>
          <p:cNvPr id="5" name="Rectangle 4"/>
          <p:cNvSpPr/>
          <p:nvPr/>
        </p:nvSpPr>
        <p:spPr>
          <a:xfrm>
            <a:off x="0" y="428604"/>
            <a:ext cx="91440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B.COM 1</a:t>
            </a:r>
          </a:p>
          <a:p>
            <a:pPr algn="ctr"/>
            <a:r>
              <a:rPr lang="en-US" sz="32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Unit 3</a:t>
            </a:r>
            <a:endParaRPr lang="en-US" sz="3200" b="1" cap="none" spc="0" dirty="0" smtClean="0">
              <a:ln w="11430"/>
              <a:solidFill>
                <a:srgbClr val="CC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24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BY JAHANAVI DEO</a:t>
            </a:r>
          </a:p>
          <a:p>
            <a:pPr algn="ctr"/>
            <a:r>
              <a:rPr lang="en-US" sz="2400" b="1" cap="none" spc="0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DEPARTMENT OF COMMERCE</a:t>
            </a:r>
          </a:p>
          <a:p>
            <a:pPr algn="ctr"/>
            <a:r>
              <a:rPr lang="en-US" sz="2400" b="1" dirty="0" smtClean="0">
                <a:ln w="11430"/>
                <a:solidFill>
                  <a:srgbClr val="CC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M.L ARYA COLLEGE,KASBA</a:t>
            </a:r>
            <a:endParaRPr lang="en-US" sz="2400" b="1" cap="none" spc="0" dirty="0">
              <a:ln w="11430"/>
              <a:solidFill>
                <a:srgbClr val="CC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aw-of-Demand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071546"/>
            <a:ext cx="8358246" cy="515462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066800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solidFill>
                  <a:srgbClr val="00B050"/>
                </a:solidFill>
                <a:latin typeface="Rage Italic" pitchFamily="66" charset="0"/>
              </a:rPr>
              <a:t>Law of demand</a:t>
            </a:r>
            <a:endParaRPr lang="en-IN" sz="3600" b="1" dirty="0">
              <a:solidFill>
                <a:srgbClr val="00B050"/>
              </a:solidFill>
              <a:latin typeface="Rage Itali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4000528" cy="5002924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>
                <a:solidFill>
                  <a:srgbClr val="002060"/>
                </a:solidFill>
                <a:latin typeface="MV Boli" pitchFamily="2" charset="0"/>
                <a:cs typeface="MV Boli" pitchFamily="2" charset="0"/>
              </a:rPr>
              <a:t>If other things being constant, the higher the price of the commodity the smaller is the quantity demanded and lower the price, larger the quantity demanded.</a:t>
            </a:r>
          </a:p>
          <a:p>
            <a:endParaRPr lang="en-IN" dirty="0" smtClean="0">
              <a:solidFill>
                <a:srgbClr val="002060"/>
              </a:solidFill>
              <a:latin typeface="MV Boli" pitchFamily="2" charset="0"/>
              <a:cs typeface="MV Boli" pitchFamily="2" charset="0"/>
            </a:endParaRPr>
          </a:p>
          <a:p>
            <a:r>
              <a:rPr lang="en-IN" dirty="0" smtClean="0">
                <a:solidFill>
                  <a:srgbClr val="002060"/>
                </a:solidFill>
                <a:latin typeface="MV Boli" pitchFamily="2" charset="0"/>
                <a:cs typeface="MV Boli" pitchFamily="2" charset="0"/>
              </a:rPr>
              <a:t>There is inverse relationship between price and commodity.</a:t>
            </a:r>
            <a:endParaRPr lang="en-IN" dirty="0">
              <a:solidFill>
                <a:srgbClr val="002060"/>
              </a:solidFill>
              <a:latin typeface="MV Boli" pitchFamily="2" charset="0"/>
              <a:cs typeface="MV Boli" pitchFamily="2" charset="0"/>
            </a:endParaRPr>
          </a:p>
        </p:txBody>
      </p:sp>
      <p:pic>
        <p:nvPicPr>
          <p:cNvPr id="5" name="Picture 4" descr="Law-of-Demand-Feature-Image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1357298"/>
            <a:ext cx="492919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ec0fcee6eddffbd0f6216dc6d9c412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928670"/>
            <a:ext cx="8143932" cy="557216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214422"/>
            <a:ext cx="8358246" cy="514353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B050"/>
                </a:solidFill>
                <a:latin typeface="Rage Italic" pitchFamily="66" charset="0"/>
              </a:rPr>
              <a:t>Assumptions of law of demand</a:t>
            </a:r>
            <a:endParaRPr lang="en-IN" sz="3200" b="1" dirty="0">
              <a:solidFill>
                <a:srgbClr val="00B050"/>
              </a:solidFill>
              <a:latin typeface="Rage Itali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No change in consumer’s income</a:t>
            </a:r>
          </a:p>
          <a:p>
            <a:r>
              <a:rPr lang="en-IN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No change in consumer’s preference</a:t>
            </a:r>
          </a:p>
          <a:p>
            <a:r>
              <a:rPr lang="en-IN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No change in fashion</a:t>
            </a:r>
          </a:p>
          <a:p>
            <a:r>
              <a:rPr lang="en-IN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No change in the price of related goods</a:t>
            </a:r>
          </a:p>
          <a:p>
            <a:r>
              <a:rPr lang="en-IN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No expectation of future price changes or shortages</a:t>
            </a:r>
          </a:p>
          <a:p>
            <a:r>
              <a:rPr lang="en-IN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No change in government policy etc.</a:t>
            </a:r>
            <a:endParaRPr lang="en-IN" dirty="0">
              <a:solidFill>
                <a:srgbClr val="0070C0"/>
              </a:solidFill>
              <a:latin typeface="MV Boli" pitchFamily="2" charset="0"/>
              <a:cs typeface="MV Boli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0070C0"/>
                </a:solidFill>
                <a:latin typeface="Rage Italic" pitchFamily="66" charset="0"/>
              </a:rPr>
              <a:t>Exceptions  to the law of demand.</a:t>
            </a:r>
            <a:endParaRPr lang="en-IN" sz="3200" b="1" dirty="0">
              <a:solidFill>
                <a:srgbClr val="0070C0"/>
              </a:solidFill>
              <a:latin typeface="Rage Italic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</TotalTime>
  <Words>112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Slide 1</vt:lpstr>
      <vt:lpstr>Slide 2</vt:lpstr>
      <vt:lpstr>Law of demand</vt:lpstr>
      <vt:lpstr>Slide 4</vt:lpstr>
      <vt:lpstr>Slide 5</vt:lpstr>
      <vt:lpstr>Assumptions of law of demand</vt:lpstr>
      <vt:lpstr>Exceptions  to the law of demand.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jahanvi</dc:creator>
  <cp:lastModifiedBy>jahanvi</cp:lastModifiedBy>
  <cp:revision>9</cp:revision>
  <dcterms:created xsi:type="dcterms:W3CDTF">2019-09-06T14:08:41Z</dcterms:created>
  <dcterms:modified xsi:type="dcterms:W3CDTF">2020-04-23T13:35:21Z</dcterms:modified>
</cp:coreProperties>
</file>