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CF7BC4D1-438D-4C4B-88C1-355DAEC196A0}" type="datetimeFigureOut">
              <a:rPr lang="en-US" smtClean="0"/>
              <a:pPr/>
              <a:t>4/14/2020</a:t>
            </a:fld>
            <a:endParaRPr lang="en-IN"/>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IN"/>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3D7D76C-281E-44D4-AD91-65D6CFCEB35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7BC4D1-438D-4C4B-88C1-355DAEC196A0}" type="datetimeFigureOut">
              <a:rPr lang="en-US" smtClean="0"/>
              <a:pPr/>
              <a:t>4/14/2020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D7D76C-281E-44D4-AD91-65D6CFCEB35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7BC4D1-438D-4C4B-88C1-355DAEC196A0}" type="datetimeFigureOut">
              <a:rPr lang="en-US" smtClean="0"/>
              <a:pPr/>
              <a:t>4/14/2020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D7D76C-281E-44D4-AD91-65D6CFCEB35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CF7BC4D1-438D-4C4B-88C1-355DAEC196A0}" type="datetimeFigureOut">
              <a:rPr lang="en-US" smtClean="0"/>
              <a:pPr/>
              <a:t>4/14/2020</a:t>
            </a:fld>
            <a:endParaRPr lang="en-IN"/>
          </a:p>
        </p:txBody>
      </p:sp>
      <p:sp>
        <p:nvSpPr>
          <p:cNvPr id="5" name="Footer Placeholder 4"/>
          <p:cNvSpPr>
            <a:spLocks noGrp="1"/>
          </p:cNvSpPr>
          <p:nvPr>
            <p:ph type="ftr" sz="quarter" idx="11"/>
          </p:nvPr>
        </p:nvSpPr>
        <p:spPr>
          <a:xfrm>
            <a:off x="457200" y="6480969"/>
            <a:ext cx="4260056" cy="300831"/>
          </a:xfrm>
        </p:spPr>
        <p:txBody>
          <a:bodyPr/>
          <a:lstStyle/>
          <a:p>
            <a:endParaRPr lang="en-IN"/>
          </a:p>
        </p:txBody>
      </p:sp>
      <p:sp>
        <p:nvSpPr>
          <p:cNvPr id="6" name="Slide Number Placeholder 5"/>
          <p:cNvSpPr>
            <a:spLocks noGrp="1"/>
          </p:cNvSpPr>
          <p:nvPr>
            <p:ph type="sldNum" sz="quarter" idx="12"/>
          </p:nvPr>
        </p:nvSpPr>
        <p:spPr/>
        <p:txBody>
          <a:bodyPr/>
          <a:lstStyle/>
          <a:p>
            <a:fld id="{23D7D76C-281E-44D4-AD91-65D6CFCEB35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CF7BC4D1-438D-4C4B-88C1-355DAEC196A0}" type="datetimeFigureOut">
              <a:rPr lang="en-US" smtClean="0"/>
              <a:pPr/>
              <a:t>4/14/2020</a:t>
            </a:fld>
            <a:endParaRPr lang="en-IN"/>
          </a:p>
        </p:txBody>
      </p:sp>
      <p:sp>
        <p:nvSpPr>
          <p:cNvPr id="5" name="Footer Placeholder 4"/>
          <p:cNvSpPr>
            <a:spLocks noGrp="1"/>
          </p:cNvSpPr>
          <p:nvPr>
            <p:ph type="ftr" sz="quarter" idx="11"/>
          </p:nvPr>
        </p:nvSpPr>
        <p:spPr>
          <a:xfrm>
            <a:off x="2619376" y="6480969"/>
            <a:ext cx="4260056" cy="300831"/>
          </a:xfrm>
        </p:spPr>
        <p:txBody>
          <a:bodyPr/>
          <a:lstStyle/>
          <a:p>
            <a:endParaRPr lang="en-IN"/>
          </a:p>
        </p:txBody>
      </p:sp>
      <p:sp>
        <p:nvSpPr>
          <p:cNvPr id="6" name="Slide Number Placeholder 5"/>
          <p:cNvSpPr>
            <a:spLocks noGrp="1"/>
          </p:cNvSpPr>
          <p:nvPr>
            <p:ph type="sldNum" sz="quarter" idx="12"/>
          </p:nvPr>
        </p:nvSpPr>
        <p:spPr>
          <a:xfrm>
            <a:off x="8451056" y="809624"/>
            <a:ext cx="502920" cy="300831"/>
          </a:xfrm>
        </p:spPr>
        <p:txBody>
          <a:bodyPr/>
          <a:lstStyle/>
          <a:p>
            <a:fld id="{23D7D76C-281E-44D4-AD91-65D6CFCEB35C}" type="slidenum">
              <a:rPr lang="en-IN" smtClean="0"/>
              <a:pPr/>
              <a:t>‹#›</a:t>
            </a:fld>
            <a:endParaRPr lang="en-IN"/>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CF7BC4D1-438D-4C4B-88C1-355DAEC196A0}" type="datetimeFigureOut">
              <a:rPr lang="en-US" smtClean="0"/>
              <a:pPr/>
              <a:t>4/14/2020</a:t>
            </a:fld>
            <a:endParaRPr lang="en-IN"/>
          </a:p>
        </p:txBody>
      </p:sp>
      <p:sp>
        <p:nvSpPr>
          <p:cNvPr id="6" name="Footer Placeholder 5"/>
          <p:cNvSpPr>
            <a:spLocks noGrp="1"/>
          </p:cNvSpPr>
          <p:nvPr>
            <p:ph type="ftr" sz="quarter" idx="11"/>
          </p:nvPr>
        </p:nvSpPr>
        <p:spPr>
          <a:xfrm>
            <a:off x="457200" y="6480969"/>
            <a:ext cx="4260056" cy="301752"/>
          </a:xfrm>
        </p:spPr>
        <p:txBody>
          <a:bodyPr/>
          <a:lstStyle/>
          <a:p>
            <a:endParaRPr lang="en-IN"/>
          </a:p>
        </p:txBody>
      </p:sp>
      <p:sp>
        <p:nvSpPr>
          <p:cNvPr id="7" name="Slide Number Placeholder 6"/>
          <p:cNvSpPr>
            <a:spLocks noGrp="1"/>
          </p:cNvSpPr>
          <p:nvPr>
            <p:ph type="sldNum" sz="quarter" idx="12"/>
          </p:nvPr>
        </p:nvSpPr>
        <p:spPr>
          <a:xfrm>
            <a:off x="7589520" y="6480969"/>
            <a:ext cx="502920" cy="301752"/>
          </a:xfrm>
        </p:spPr>
        <p:txBody>
          <a:bodyPr/>
          <a:lstStyle/>
          <a:p>
            <a:fld id="{23D7D76C-281E-44D4-AD91-65D6CFCEB35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CF7BC4D1-438D-4C4B-88C1-355DAEC196A0}" type="datetimeFigureOut">
              <a:rPr lang="en-US" smtClean="0"/>
              <a:pPr/>
              <a:t>4/14/2020</a:t>
            </a:fld>
            <a:endParaRPr lang="en-IN"/>
          </a:p>
        </p:txBody>
      </p:sp>
      <p:sp>
        <p:nvSpPr>
          <p:cNvPr id="8" name="Footer Placeholder 7"/>
          <p:cNvSpPr>
            <a:spLocks noGrp="1"/>
          </p:cNvSpPr>
          <p:nvPr>
            <p:ph type="ftr" sz="quarter" idx="11"/>
          </p:nvPr>
        </p:nvSpPr>
        <p:spPr>
          <a:xfrm>
            <a:off x="457200" y="6480969"/>
            <a:ext cx="4261104" cy="301752"/>
          </a:xfrm>
        </p:spPr>
        <p:txBody>
          <a:bodyPr/>
          <a:lstStyle/>
          <a:p>
            <a:endParaRPr lang="en-IN"/>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23D7D76C-281E-44D4-AD91-65D6CFCEB35C}"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F7BC4D1-438D-4C4B-88C1-355DAEC196A0}" type="datetimeFigureOut">
              <a:rPr lang="en-US" smtClean="0"/>
              <a:pPr/>
              <a:t>4/14/2020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3D7D76C-281E-44D4-AD91-65D6CFCEB35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CF7BC4D1-438D-4C4B-88C1-355DAEC196A0}" type="datetimeFigureOut">
              <a:rPr lang="en-US" smtClean="0"/>
              <a:pPr/>
              <a:t>4/14/2020</a:t>
            </a:fld>
            <a:endParaRPr lang="en-IN"/>
          </a:p>
        </p:txBody>
      </p:sp>
      <p:sp>
        <p:nvSpPr>
          <p:cNvPr id="3" name="Footer Placeholder 2"/>
          <p:cNvSpPr>
            <a:spLocks noGrp="1"/>
          </p:cNvSpPr>
          <p:nvPr>
            <p:ph type="ftr" sz="quarter" idx="11"/>
          </p:nvPr>
        </p:nvSpPr>
        <p:spPr>
          <a:xfrm>
            <a:off x="457200" y="6481890"/>
            <a:ext cx="4260056" cy="300831"/>
          </a:xfrm>
        </p:spPr>
        <p:txBody>
          <a:bodyPr/>
          <a:lstStyle/>
          <a:p>
            <a:endParaRPr lang="en-IN"/>
          </a:p>
        </p:txBody>
      </p:sp>
      <p:sp>
        <p:nvSpPr>
          <p:cNvPr id="4" name="Slide Number Placeholder 3"/>
          <p:cNvSpPr>
            <a:spLocks noGrp="1"/>
          </p:cNvSpPr>
          <p:nvPr>
            <p:ph type="sldNum" sz="quarter" idx="12"/>
          </p:nvPr>
        </p:nvSpPr>
        <p:spPr>
          <a:xfrm>
            <a:off x="7589520" y="6480969"/>
            <a:ext cx="502920" cy="301752"/>
          </a:xfrm>
        </p:spPr>
        <p:txBody>
          <a:bodyPr/>
          <a:lstStyle/>
          <a:p>
            <a:fld id="{23D7D76C-281E-44D4-AD91-65D6CFCEB35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CF7BC4D1-438D-4C4B-88C1-355DAEC196A0}" type="datetimeFigureOut">
              <a:rPr lang="en-US" smtClean="0"/>
              <a:pPr/>
              <a:t>4/14/2020</a:t>
            </a:fld>
            <a:endParaRPr lang="en-IN"/>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23D7D76C-281E-44D4-AD91-65D6CFCEB35C}"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CF7BC4D1-438D-4C4B-88C1-355DAEC196A0}" type="datetimeFigureOut">
              <a:rPr lang="en-US" smtClean="0"/>
              <a:pPr/>
              <a:t>4/14/2020</a:t>
            </a:fld>
            <a:endParaRPr lang="en-IN"/>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23D7D76C-281E-44D4-AD91-65D6CFCEB35C}"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F7BC4D1-438D-4C4B-88C1-355DAEC196A0}" type="datetimeFigureOut">
              <a:rPr lang="en-US" smtClean="0"/>
              <a:pPr/>
              <a:t>4/14/2020</a:t>
            </a:fld>
            <a:endParaRPr lang="en-IN"/>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IN"/>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3D7D76C-281E-44D4-AD91-65D6CFCEB35C}"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Purchase_order" TargetMode="External"/><Relationship Id="rId2" Type="http://schemas.openxmlformats.org/officeDocument/2006/relationships/hyperlink" Target="https://en.wikipedia.org/wiki/Invoice"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AUDITING</a:t>
            </a:r>
            <a:endParaRPr lang="en-IN" dirty="0"/>
          </a:p>
        </p:txBody>
      </p:sp>
      <p:sp>
        <p:nvSpPr>
          <p:cNvPr id="3" name="Subtitle 2"/>
          <p:cNvSpPr>
            <a:spLocks noGrp="1"/>
          </p:cNvSpPr>
          <p:nvPr>
            <p:ph type="subTitle" idx="1"/>
          </p:nvPr>
        </p:nvSpPr>
        <p:spPr/>
        <p:txBody>
          <a:bodyPr>
            <a:normAutofit lnSpcReduction="10000"/>
          </a:bodyPr>
          <a:lstStyle/>
          <a:p>
            <a:pPr algn="l"/>
            <a:r>
              <a:rPr lang="en-IN" dirty="0" smtClean="0">
                <a:latin typeface="Berlin Sans FB Demi" pitchFamily="34" charset="0"/>
              </a:rPr>
              <a:t>JAHANAVI </a:t>
            </a:r>
            <a:r>
              <a:rPr lang="en-IN" dirty="0" smtClean="0">
                <a:latin typeface="Berlin Sans FB Demi" pitchFamily="34" charset="0"/>
              </a:rPr>
              <a:t>DEO</a:t>
            </a:r>
          </a:p>
          <a:p>
            <a:pPr algn="l"/>
            <a:r>
              <a:rPr lang="en-IN" dirty="0" smtClean="0">
                <a:latin typeface="Berlin Sans FB Demi" pitchFamily="34" charset="0"/>
              </a:rPr>
              <a:t>B.COM 1</a:t>
            </a:r>
            <a:endParaRPr lang="en-IN" dirty="0" smtClean="0">
              <a:latin typeface="Berlin Sans FB Demi" pitchFamily="34" charset="0"/>
            </a:endParaRPr>
          </a:p>
          <a:p>
            <a:pPr algn="l"/>
            <a:r>
              <a:rPr lang="en-IN" dirty="0" smtClean="0">
                <a:latin typeface="Berlin Sans FB Demi" pitchFamily="34" charset="0"/>
              </a:rPr>
              <a:t>DEPARTMENT OF COMMERCE</a:t>
            </a:r>
          </a:p>
          <a:p>
            <a:pPr algn="l"/>
            <a:r>
              <a:rPr lang="en-IN" dirty="0" smtClean="0">
                <a:latin typeface="Berlin Sans FB Demi" pitchFamily="34" charset="0"/>
              </a:rPr>
              <a:t>M.L ARYA COLLEGE,KASBA</a:t>
            </a:r>
            <a:endParaRPr lang="en-IN" dirty="0">
              <a:latin typeface="Berlin Sans FB Dem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FF00"/>
                </a:solidFill>
                <a:latin typeface="Berlin Sans FB Demi" pitchFamily="34" charset="0"/>
              </a:rPr>
              <a:t>VOUCHER</a:t>
            </a:r>
            <a:endParaRPr lang="en-IN" dirty="0">
              <a:solidFill>
                <a:srgbClr val="FFFF00"/>
              </a:solidFill>
              <a:latin typeface="Berlin Sans FB Demi" pitchFamily="34" charset="0"/>
            </a:endParaRPr>
          </a:p>
        </p:txBody>
      </p:sp>
      <p:sp>
        <p:nvSpPr>
          <p:cNvPr id="3" name="Content Placeholder 2"/>
          <p:cNvSpPr>
            <a:spLocks noGrp="1"/>
          </p:cNvSpPr>
          <p:nvPr>
            <p:ph idx="1"/>
          </p:nvPr>
        </p:nvSpPr>
        <p:spPr>
          <a:xfrm>
            <a:off x="457200" y="1882808"/>
            <a:ext cx="5043494" cy="4572000"/>
          </a:xfrm>
        </p:spPr>
        <p:txBody>
          <a:bodyPr>
            <a:normAutofit fontScale="77500" lnSpcReduction="20000"/>
          </a:bodyPr>
          <a:lstStyle/>
          <a:p>
            <a:r>
              <a:rPr lang="en-IN" dirty="0" smtClean="0">
                <a:solidFill>
                  <a:srgbClr val="92D050"/>
                </a:solidFill>
                <a:latin typeface="Berlin Sans FB Demi" pitchFamily="34" charset="0"/>
              </a:rPr>
              <a:t>A voucher is an accounting document representing an </a:t>
            </a:r>
            <a:r>
              <a:rPr lang="en-IN" i="1" dirty="0" smtClean="0">
                <a:solidFill>
                  <a:srgbClr val="92D050"/>
                </a:solidFill>
                <a:latin typeface="Berlin Sans FB Demi" pitchFamily="34" charset="0"/>
              </a:rPr>
              <a:t>internal intent</a:t>
            </a:r>
            <a:r>
              <a:rPr lang="en-IN" dirty="0" smtClean="0">
                <a:solidFill>
                  <a:srgbClr val="92D050"/>
                </a:solidFill>
                <a:latin typeface="Berlin Sans FB Demi" pitchFamily="34" charset="0"/>
              </a:rPr>
              <a:t> to make a payment to an </a:t>
            </a:r>
            <a:r>
              <a:rPr lang="en-IN" i="1" dirty="0" smtClean="0">
                <a:solidFill>
                  <a:srgbClr val="92D050"/>
                </a:solidFill>
                <a:latin typeface="Berlin Sans FB Demi" pitchFamily="34" charset="0"/>
              </a:rPr>
              <a:t>external entity</a:t>
            </a:r>
            <a:r>
              <a:rPr lang="en-IN" dirty="0" smtClean="0">
                <a:solidFill>
                  <a:srgbClr val="92D050"/>
                </a:solidFill>
                <a:latin typeface="Berlin Sans FB Demi" pitchFamily="34" charset="0"/>
              </a:rPr>
              <a:t>, such as a vendor or service provider. A voucher is produced usually after receiving a vendor </a:t>
            </a:r>
            <a:r>
              <a:rPr lang="en-IN" dirty="0" smtClean="0">
                <a:solidFill>
                  <a:srgbClr val="92D050"/>
                </a:solidFill>
                <a:latin typeface="Berlin Sans FB Demi" pitchFamily="34" charset="0"/>
                <a:hlinkClick r:id="rId2" tooltip="Invoice"/>
              </a:rPr>
              <a:t>invoice</a:t>
            </a:r>
            <a:r>
              <a:rPr lang="en-IN" dirty="0" smtClean="0">
                <a:solidFill>
                  <a:srgbClr val="92D050"/>
                </a:solidFill>
                <a:latin typeface="Berlin Sans FB Demi" pitchFamily="34" charset="0"/>
              </a:rPr>
              <a:t>, after the invoice is successfully matched to a </a:t>
            </a:r>
            <a:r>
              <a:rPr lang="en-IN" dirty="0" smtClean="0">
                <a:solidFill>
                  <a:srgbClr val="92D050"/>
                </a:solidFill>
                <a:latin typeface="Berlin Sans FB Demi" pitchFamily="34" charset="0"/>
                <a:hlinkClick r:id="rId3" tooltip="Purchase order"/>
              </a:rPr>
              <a:t>purchase order</a:t>
            </a:r>
            <a:r>
              <a:rPr lang="en-IN" dirty="0" smtClean="0">
                <a:solidFill>
                  <a:srgbClr val="92D050"/>
                </a:solidFill>
                <a:latin typeface="Berlin Sans FB Demi" pitchFamily="34" charset="0"/>
              </a:rPr>
              <a:t>. A voucher will contain detailed information regarding the payee, the monetary amount of the payment, a description of the transaction, and more</a:t>
            </a:r>
            <a:endParaRPr lang="en-IN" dirty="0">
              <a:solidFill>
                <a:srgbClr val="92D050"/>
              </a:solidFill>
              <a:latin typeface="Berlin Sans FB Demi" pitchFamily="34" charset="0"/>
            </a:endParaRPr>
          </a:p>
        </p:txBody>
      </p:sp>
      <p:pic>
        <p:nvPicPr>
          <p:cNvPr id="4" name="Picture 3" descr="voucher.png"/>
          <p:cNvPicPr>
            <a:picLocks noChangeAspect="1"/>
          </p:cNvPicPr>
          <p:nvPr/>
        </p:nvPicPr>
        <p:blipFill>
          <a:blip r:embed="rId4"/>
          <a:stretch>
            <a:fillRect/>
          </a:stretch>
        </p:blipFill>
        <p:spPr>
          <a:xfrm>
            <a:off x="5214942" y="2071678"/>
            <a:ext cx="3571868" cy="421484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026204"/>
          </a:xfrm>
        </p:spPr>
        <p:txBody>
          <a:bodyPr>
            <a:normAutofit lnSpcReduction="10000"/>
          </a:bodyPr>
          <a:lstStyle/>
          <a:p>
            <a:r>
              <a:rPr lang="en-IN" b="1" dirty="0" smtClean="0">
                <a:solidFill>
                  <a:srgbClr val="92D050"/>
                </a:solidFill>
                <a:latin typeface="Berlin Sans FB Demi" pitchFamily="34" charset="0"/>
              </a:rPr>
              <a:t>1. VOUCHER IS EVIDENCE</a:t>
            </a:r>
            <a:r>
              <a:rPr lang="en-IN" dirty="0" smtClean="0">
                <a:latin typeface="Berlin Sans FB Demi" pitchFamily="34" charset="0"/>
              </a:rPr>
              <a:t>: </a:t>
            </a:r>
          </a:p>
          <a:p>
            <a:r>
              <a:rPr lang="en-IN" dirty="0" smtClean="0">
                <a:latin typeface="Berlin Sans FB Demi" pitchFamily="34" charset="0"/>
              </a:rPr>
              <a:t>The essential feature or voucher is that it is used as evidence. The proof of dealing is available in the shape of a piece of paper. This voucher is an evidence for future reference.</a:t>
            </a:r>
          </a:p>
          <a:p>
            <a:r>
              <a:rPr lang="en-IN" dirty="0" smtClean="0">
                <a:latin typeface="Berlin Sans FB Demi" pitchFamily="34" charset="0"/>
              </a:rPr>
              <a:t/>
            </a:r>
            <a:br>
              <a:rPr lang="en-IN" dirty="0" smtClean="0">
                <a:latin typeface="Berlin Sans FB Demi" pitchFamily="34" charset="0"/>
              </a:rPr>
            </a:br>
            <a:r>
              <a:rPr lang="en-IN" b="1" dirty="0" smtClean="0">
                <a:solidFill>
                  <a:srgbClr val="92D050"/>
                </a:solidFill>
                <a:latin typeface="Berlin Sans FB Demi" pitchFamily="34" charset="0"/>
              </a:rPr>
              <a:t>2. WRITTEN FORM:</a:t>
            </a:r>
          </a:p>
          <a:p>
            <a:r>
              <a:rPr lang="en-IN" dirty="0" smtClean="0">
                <a:latin typeface="Berlin Sans FB Demi" pitchFamily="34" charset="0"/>
              </a:rPr>
              <a:t> The essential characteristic of a voucher is that it is always in written form. The oral or spoken words cannot become voucher. The piece of paper in printed or written form is necessary.</a:t>
            </a:r>
            <a:endParaRPr lang="en-IN" dirty="0">
              <a:latin typeface="Berlin Sans FB Dem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883328"/>
          </a:xfrm>
        </p:spPr>
        <p:txBody>
          <a:bodyPr>
            <a:normAutofit lnSpcReduction="10000"/>
          </a:bodyPr>
          <a:lstStyle/>
          <a:p>
            <a:r>
              <a:rPr lang="en-IN" b="1" dirty="0" smtClean="0">
                <a:solidFill>
                  <a:srgbClr val="92D050"/>
                </a:solidFill>
                <a:latin typeface="Berlin Sans FB Demi" pitchFamily="34" charset="0"/>
              </a:rPr>
              <a:t>3. ENTRY IN BOOKS</a:t>
            </a:r>
            <a:r>
              <a:rPr lang="en-IN" dirty="0" smtClean="0">
                <a:latin typeface="Berlin Sans FB Demi" pitchFamily="34" charset="0"/>
              </a:rPr>
              <a:t>:</a:t>
            </a:r>
          </a:p>
          <a:p>
            <a:r>
              <a:rPr lang="en-IN" dirty="0" smtClean="0">
                <a:latin typeface="Berlin Sans FB Demi" pitchFamily="34" charset="0"/>
              </a:rPr>
              <a:t> The entry in the books of accounts is based on the voucher. It is the quality of voucher that entries are possible with its help. The entry is not possible when there is no voucher.</a:t>
            </a:r>
          </a:p>
          <a:p>
            <a:r>
              <a:rPr lang="en-IN" dirty="0" smtClean="0">
                <a:latin typeface="Berlin Sans FB Demi" pitchFamily="34" charset="0"/>
              </a:rPr>
              <a:t/>
            </a:r>
            <a:br>
              <a:rPr lang="en-IN" dirty="0" smtClean="0">
                <a:latin typeface="Berlin Sans FB Demi" pitchFamily="34" charset="0"/>
              </a:rPr>
            </a:br>
            <a:r>
              <a:rPr lang="en-IN" b="1" dirty="0" smtClean="0">
                <a:solidFill>
                  <a:srgbClr val="92D050"/>
                </a:solidFill>
                <a:latin typeface="Berlin Sans FB Demi" pitchFamily="34" charset="0"/>
              </a:rPr>
              <a:t>4. SHOWS NATURE OF TRANSACTION</a:t>
            </a:r>
            <a:r>
              <a:rPr lang="en-IN" dirty="0" smtClean="0">
                <a:latin typeface="Berlin Sans FB Demi" pitchFamily="34" charset="0"/>
              </a:rPr>
              <a:t>:</a:t>
            </a:r>
          </a:p>
          <a:p>
            <a:r>
              <a:rPr lang="en-IN" dirty="0" smtClean="0">
                <a:latin typeface="Berlin Sans FB Demi" pitchFamily="34" charset="0"/>
              </a:rPr>
              <a:t> The feature of a voucher is that it shows the nature of transactions done by the management. The purchase, sale, receipt, payment, expenses are transactions which produce some sort of voucher,</a:t>
            </a:r>
            <a:endParaRPr lang="en-IN" dirty="0">
              <a:latin typeface="Berlin Sans FB Dem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883328"/>
          </a:xfrm>
        </p:spPr>
        <p:txBody>
          <a:bodyPr>
            <a:normAutofit lnSpcReduction="10000"/>
          </a:bodyPr>
          <a:lstStyle/>
          <a:p>
            <a:r>
              <a:rPr lang="en-IN" b="1" dirty="0" smtClean="0">
                <a:solidFill>
                  <a:srgbClr val="92D050"/>
                </a:solidFill>
                <a:latin typeface="Berlin Sans FB Demi" pitchFamily="34" charset="0"/>
              </a:rPr>
              <a:t>5. BUSINESS NAME</a:t>
            </a:r>
            <a:r>
              <a:rPr lang="en-IN" dirty="0" smtClean="0">
                <a:solidFill>
                  <a:srgbClr val="92D050"/>
                </a:solidFill>
                <a:latin typeface="Berlin Sans FB Demi" pitchFamily="34" charset="0"/>
              </a:rPr>
              <a:t>:</a:t>
            </a:r>
          </a:p>
          <a:p>
            <a:r>
              <a:rPr lang="en-IN" dirty="0" smtClean="0">
                <a:latin typeface="Berlin Sans FB Demi" pitchFamily="34" charset="0"/>
              </a:rPr>
              <a:t> The vouchers are always in the name of the business. The name of manager or employee is not acceptable on the voucher. The vouchers are received in the name of business concern only.</a:t>
            </a:r>
          </a:p>
          <a:p>
            <a:r>
              <a:rPr lang="en-IN" dirty="0" smtClean="0">
                <a:latin typeface="Berlin Sans FB Demi" pitchFamily="34" charset="0"/>
              </a:rPr>
              <a:t/>
            </a:r>
            <a:br>
              <a:rPr lang="en-IN" dirty="0" smtClean="0">
                <a:latin typeface="Berlin Sans FB Demi" pitchFamily="34" charset="0"/>
              </a:rPr>
            </a:br>
            <a:r>
              <a:rPr lang="en-IN" b="1" dirty="0" smtClean="0">
                <a:solidFill>
                  <a:srgbClr val="92D050"/>
                </a:solidFill>
                <a:latin typeface="Berlin Sans FB Demi" pitchFamily="34" charset="0"/>
              </a:rPr>
              <a:t>6. DATE OF VOUCHER</a:t>
            </a:r>
            <a:r>
              <a:rPr lang="en-IN" dirty="0" smtClean="0">
                <a:latin typeface="Berlin Sans FB Demi" pitchFamily="34" charset="0"/>
              </a:rPr>
              <a:t>:</a:t>
            </a:r>
          </a:p>
          <a:p>
            <a:r>
              <a:rPr lang="en-IN" dirty="0" smtClean="0">
                <a:latin typeface="Berlin Sans FB Demi" pitchFamily="34" charset="0"/>
              </a:rPr>
              <a:t> The date is written on the face of the voucher. It shows the date of the transaction. The date must relate to the current year. It is essential for matching expenses with revenue.</a:t>
            </a:r>
            <a:endParaRPr lang="en-IN" dirty="0">
              <a:latin typeface="Berlin Sans FB Dem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811890"/>
          </a:xfrm>
        </p:spPr>
        <p:txBody>
          <a:bodyPr>
            <a:normAutofit/>
          </a:bodyPr>
          <a:lstStyle/>
          <a:p>
            <a:r>
              <a:rPr lang="en-IN" b="1" dirty="0" smtClean="0">
                <a:solidFill>
                  <a:srgbClr val="92D050"/>
                </a:solidFill>
                <a:latin typeface="Berlin Sans FB Demi" pitchFamily="34" charset="0"/>
              </a:rPr>
              <a:t>7. REVENUE STAMPS:</a:t>
            </a:r>
          </a:p>
          <a:p>
            <a:r>
              <a:rPr lang="en-IN" dirty="0" smtClean="0">
                <a:latin typeface="Berlin Sans FB Demi" pitchFamily="34" charset="0"/>
              </a:rPr>
              <a:t> The essential feature of a voucher is that stamps are affixed under the Stamp Act. It is a legal requirement.</a:t>
            </a:r>
          </a:p>
          <a:p>
            <a:r>
              <a:rPr lang="en-IN" dirty="0" smtClean="0">
                <a:latin typeface="Berlin Sans FB Demi" pitchFamily="34" charset="0"/>
              </a:rPr>
              <a:t/>
            </a:r>
            <a:br>
              <a:rPr lang="en-IN" dirty="0" smtClean="0">
                <a:latin typeface="Berlin Sans FB Demi" pitchFamily="34" charset="0"/>
              </a:rPr>
            </a:br>
            <a:r>
              <a:rPr lang="en-IN" b="1" dirty="0" smtClean="0">
                <a:solidFill>
                  <a:srgbClr val="92D050"/>
                </a:solidFill>
                <a:latin typeface="Berlin Sans FB Demi" pitchFamily="34" charset="0"/>
              </a:rPr>
              <a:t>8. SIGNATURE OF MANAGER</a:t>
            </a:r>
            <a:r>
              <a:rPr lang="en-IN" dirty="0" smtClean="0">
                <a:latin typeface="Berlin Sans FB Demi" pitchFamily="34" charset="0"/>
              </a:rPr>
              <a:t>: </a:t>
            </a:r>
          </a:p>
          <a:p>
            <a:r>
              <a:rPr lang="en-IN" dirty="0" smtClean="0">
                <a:latin typeface="Berlin Sans FB Demi" pitchFamily="34" charset="0"/>
              </a:rPr>
              <a:t>The voucher bears the signature of the seller on its face. The buyers approve the voucher. The manager can put his signature on the face or back for approval of dealings.</a:t>
            </a:r>
            <a:endParaRPr lang="en-IN" dirty="0">
              <a:latin typeface="Berlin Sans FB Dem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740452"/>
          </a:xfrm>
        </p:spPr>
        <p:txBody>
          <a:bodyPr>
            <a:normAutofit fontScale="85000" lnSpcReduction="20000"/>
          </a:bodyPr>
          <a:lstStyle/>
          <a:p>
            <a:r>
              <a:rPr lang="en-IN" b="1" dirty="0" smtClean="0">
                <a:solidFill>
                  <a:srgbClr val="92D050"/>
                </a:solidFill>
                <a:latin typeface="Berlin Sans FB Demi" pitchFamily="34" charset="0"/>
              </a:rPr>
              <a:t>9. AMOUNT IN WORDS AND FIGURES</a:t>
            </a:r>
            <a:r>
              <a:rPr lang="en-IN" dirty="0" smtClean="0">
                <a:solidFill>
                  <a:srgbClr val="92D050"/>
                </a:solidFill>
                <a:latin typeface="Berlin Sans FB Demi" pitchFamily="34" charset="0"/>
              </a:rPr>
              <a:t>: </a:t>
            </a:r>
            <a:r>
              <a:rPr lang="en-IN" dirty="0" smtClean="0">
                <a:latin typeface="Berlin Sans FB Demi" pitchFamily="34" charset="0"/>
              </a:rPr>
              <a:t>The feature of a voucher is that it carries the number of goods and services exchanged. ‘The amount is stated in figures and words.</a:t>
            </a:r>
          </a:p>
          <a:p>
            <a:r>
              <a:rPr lang="en-IN" b="1" dirty="0" smtClean="0">
                <a:solidFill>
                  <a:srgbClr val="92D050"/>
                </a:solidFill>
                <a:latin typeface="Berlin Sans FB Demi" pitchFamily="34" charset="0"/>
              </a:rPr>
              <a:t>10. ACCOUNTING YEAR</a:t>
            </a:r>
            <a:r>
              <a:rPr lang="en-IN" dirty="0" smtClean="0">
                <a:solidFill>
                  <a:srgbClr val="92D050"/>
                </a:solidFill>
                <a:latin typeface="Berlin Sans FB Demi" pitchFamily="34" charset="0"/>
              </a:rPr>
              <a:t>: </a:t>
            </a:r>
            <a:endParaRPr lang="en-IN" dirty="0" smtClean="0">
              <a:latin typeface="Berlin Sans FB Demi" pitchFamily="34" charset="0"/>
            </a:endParaRPr>
          </a:p>
          <a:p>
            <a:r>
              <a:rPr lang="en-IN" dirty="0" smtClean="0">
                <a:latin typeface="Berlin Sans FB Demi" pitchFamily="34" charset="0"/>
              </a:rPr>
              <a:t>The voucher must relate to the accounting year. The transactions are divided into different periods on the basis of date. The performance of one accounting year can be determined.</a:t>
            </a:r>
          </a:p>
          <a:p>
            <a:r>
              <a:rPr lang="en-IN" dirty="0" smtClean="0">
                <a:latin typeface="Berlin Sans FB Demi" pitchFamily="34" charset="0"/>
              </a:rPr>
              <a:t/>
            </a:r>
            <a:br>
              <a:rPr lang="en-IN" dirty="0" smtClean="0">
                <a:latin typeface="Berlin Sans FB Demi" pitchFamily="34" charset="0"/>
              </a:rPr>
            </a:br>
            <a:r>
              <a:rPr lang="en-IN" b="1" dirty="0" smtClean="0">
                <a:solidFill>
                  <a:srgbClr val="92D050"/>
                </a:solidFill>
                <a:latin typeface="Berlin Sans FB Demi" pitchFamily="34" charset="0"/>
              </a:rPr>
              <a:t>11. GENUINE VOUCHER</a:t>
            </a:r>
            <a:r>
              <a:rPr lang="en-IN" dirty="0" smtClean="0">
                <a:solidFill>
                  <a:srgbClr val="92D050"/>
                </a:solidFill>
                <a:latin typeface="Berlin Sans FB Demi" pitchFamily="34" charset="0"/>
              </a:rPr>
              <a:t>: </a:t>
            </a:r>
          </a:p>
          <a:p>
            <a:r>
              <a:rPr lang="en-IN" dirty="0" smtClean="0">
                <a:latin typeface="Berlin Sans FB Demi" pitchFamily="34" charset="0"/>
              </a:rPr>
              <a:t>The voucher must be genuine. It must some sort of transactions relating to nature of the business. The consent management is essential. The original copies are genuinely acceptable.</a:t>
            </a:r>
          </a:p>
          <a:p>
            <a:endParaRPr lang="en-IN" dirty="0">
              <a:latin typeface="Berlin Sans FB Dem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22</TotalTime>
  <Words>227</Words>
  <Application>Microsoft Office PowerPoint</Application>
  <PresentationFormat>On-screen Show (4:3)</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Verve</vt:lpstr>
      <vt:lpstr>AUDITING</vt:lpstr>
      <vt:lpstr>VOUCHER</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AUDITING</dc:title>
  <dc:creator>jahanvi</dc:creator>
  <cp:lastModifiedBy>jahanvi</cp:lastModifiedBy>
  <cp:revision>4</cp:revision>
  <dcterms:created xsi:type="dcterms:W3CDTF">2020-03-27T14:48:10Z</dcterms:created>
  <dcterms:modified xsi:type="dcterms:W3CDTF">2020-04-14T15:48:39Z</dcterms:modified>
</cp:coreProperties>
</file>