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62" d="100"/>
          <a:sy n="62" d="100"/>
        </p:scale>
        <p:origin x="-1596"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18D945E1-433C-4F1C-BD2B-ABCF309E4F29}"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8D945E1-433C-4F1C-BD2B-ABCF309E4F29}"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18D945E1-433C-4F1C-BD2B-ABCF309E4F29}"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8D945E1-433C-4F1C-BD2B-ABCF309E4F2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905AF19-63D9-4A06-A68A-7DC9A59C564C}" type="datetimeFigureOut">
              <a:rPr lang="en-US" smtClean="0"/>
              <a:pPr/>
              <a:t>4/14/2020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8D945E1-433C-4F1C-BD2B-ABCF309E4F29}"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905AF19-63D9-4A06-A68A-7DC9A59C564C}" type="datetimeFigureOut">
              <a:rPr lang="en-US" smtClean="0"/>
              <a:pPr/>
              <a:t>4/14/2020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8D945E1-433C-4F1C-BD2B-ABCF309E4F29}"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5630_moneybankingartboard_1.1563826620.jpg"/>
          <p:cNvPicPr>
            <a:picLocks noChangeAspect="1"/>
          </p:cNvPicPr>
          <p:nvPr/>
        </p:nvPicPr>
        <p:blipFill>
          <a:blip r:embed="rId2"/>
          <a:stretch>
            <a:fillRect/>
          </a:stretch>
        </p:blipFill>
        <p:spPr>
          <a:xfrm>
            <a:off x="2285984" y="0"/>
            <a:ext cx="6858016" cy="6858000"/>
          </a:xfrm>
          <a:prstGeom prst="rect">
            <a:avLst/>
          </a:prstGeom>
        </p:spPr>
      </p:pic>
      <p:sp>
        <p:nvSpPr>
          <p:cNvPr id="7" name="Cloud 6"/>
          <p:cNvSpPr/>
          <p:nvPr/>
        </p:nvSpPr>
        <p:spPr>
          <a:xfrm>
            <a:off x="3500430" y="500042"/>
            <a:ext cx="5143504" cy="185736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smtClean="0"/>
              <a:t>BY JAHANAVI DEO</a:t>
            </a:r>
          </a:p>
          <a:p>
            <a:pPr algn="ctr"/>
            <a:r>
              <a:rPr lang="en-IN" sz="1600" b="1" dirty="0" smtClean="0"/>
              <a:t>DEPARTMENT OF COMMERCE</a:t>
            </a:r>
          </a:p>
          <a:p>
            <a:pPr algn="ctr"/>
            <a:r>
              <a:rPr lang="en-IN" sz="1600" b="1" dirty="0" smtClean="0"/>
              <a:t>M.L ARYA COLLEGE,  KASBA</a:t>
            </a:r>
            <a:endParaRPr lang="en-IN"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85728"/>
            <a:ext cx="7498080" cy="1285860"/>
          </a:xfrm>
          <a:solidFill>
            <a:srgbClr val="FFFF00"/>
          </a:solidFill>
        </p:spPr>
        <p:txBody>
          <a:bodyPr>
            <a:normAutofit fontScale="90000"/>
          </a:bodyPr>
          <a:lstStyle/>
          <a:p>
            <a:r>
              <a:rPr lang="en-IN" dirty="0" smtClean="0">
                <a:solidFill>
                  <a:srgbClr val="C00000"/>
                </a:solidFill>
                <a:latin typeface="Arial Rounded MT Bold" pitchFamily="34" charset="0"/>
              </a:rPr>
              <a:t>Importance of commercial bank</a:t>
            </a:r>
            <a:br>
              <a:rPr lang="en-IN" dirty="0" smtClean="0">
                <a:solidFill>
                  <a:srgbClr val="C00000"/>
                </a:solidFill>
                <a:latin typeface="Arial Rounded MT Bold" pitchFamily="34" charset="0"/>
              </a:rPr>
            </a:br>
            <a:endParaRPr lang="en-IN" dirty="0">
              <a:solidFill>
                <a:srgbClr val="C00000"/>
              </a:solidFill>
              <a:latin typeface="Arial Rounded MT Bold" pitchFamily="34" charset="0"/>
            </a:endParaRPr>
          </a:p>
        </p:txBody>
      </p:sp>
      <p:sp>
        <p:nvSpPr>
          <p:cNvPr id="3" name="Content Placeholder 2"/>
          <p:cNvSpPr>
            <a:spLocks noGrp="1"/>
          </p:cNvSpPr>
          <p:nvPr>
            <p:ph idx="1"/>
          </p:nvPr>
        </p:nvSpPr>
        <p:spPr/>
        <p:txBody>
          <a:bodyPr/>
          <a:lstStyle/>
          <a:p>
            <a:r>
              <a:rPr lang="en-IN" b="1" dirty="0" smtClean="0">
                <a:solidFill>
                  <a:srgbClr val="002060"/>
                </a:solidFill>
                <a:latin typeface="Berlin Sans FB" pitchFamily="34" charset="0"/>
              </a:rPr>
              <a:t>1 PROMOTE SAVING HABITS OF THE PEOPLE:</a:t>
            </a:r>
          </a:p>
          <a:p>
            <a:r>
              <a:rPr lang="en-IN" dirty="0" smtClean="0"/>
              <a:t> </a:t>
            </a:r>
            <a:r>
              <a:rPr lang="en-IN" dirty="0" smtClean="0">
                <a:solidFill>
                  <a:srgbClr val="002060"/>
                </a:solidFill>
                <a:latin typeface="Berlin Sans FB" pitchFamily="34" charset="0"/>
              </a:rPr>
              <a:t>Bank attracts depositors by introducing attractive deposit schemes and providing rewards or return in the form of interest. Banks providing different kinds of deposit schemes to its customers. It enable to create banking habits or saving habits among people.</a:t>
            </a:r>
            <a:endParaRPr lang="en-IN" dirty="0">
              <a:solidFill>
                <a:srgbClr val="002060"/>
              </a:solidFill>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lstStyle/>
          <a:p>
            <a:r>
              <a:rPr lang="en-IN" b="1" dirty="0" smtClean="0">
                <a:solidFill>
                  <a:srgbClr val="002060"/>
                </a:solidFill>
                <a:latin typeface="Berlin Sans FB" pitchFamily="34" charset="0"/>
              </a:rPr>
              <a:t>CAPITAL FORMATION AND PROMOTE INDUSTRY</a:t>
            </a:r>
            <a:r>
              <a:rPr lang="en-IN" dirty="0" smtClean="0"/>
              <a:t>: </a:t>
            </a:r>
          </a:p>
          <a:p>
            <a:r>
              <a:rPr lang="en-IN" dirty="0" smtClean="0">
                <a:solidFill>
                  <a:srgbClr val="002060"/>
                </a:solidFill>
                <a:latin typeface="Berlin Sans FB" pitchFamily="34" charset="0"/>
              </a:rPr>
              <a:t>Capital is one of the most important parts of any business or industry. It is the life blood of business. Banks are increase capital formation by collecting deposits from depositors and convert these deposits in to loans advances to industries. </a:t>
            </a:r>
            <a:endParaRPr lang="en-IN" dirty="0">
              <a:solidFill>
                <a:srgbClr val="002060"/>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fontScale="92500" lnSpcReduction="20000"/>
          </a:bodyPr>
          <a:lstStyle/>
          <a:p>
            <a:r>
              <a:rPr lang="en-IN" b="1" dirty="0" smtClean="0">
                <a:solidFill>
                  <a:srgbClr val="002060"/>
                </a:solidFill>
                <a:latin typeface="Berlin Sans FB" pitchFamily="34" charset="0"/>
              </a:rPr>
              <a:t>3. SMOOTHING OF TRADE AND COMMERCE FUNCTIONS</a:t>
            </a:r>
            <a:r>
              <a:rPr lang="en-IN" dirty="0" smtClean="0">
                <a:solidFill>
                  <a:srgbClr val="002060"/>
                </a:solidFill>
                <a:latin typeface="Berlin Sans FB" pitchFamily="34" charset="0"/>
              </a:rPr>
              <a:t>:</a:t>
            </a:r>
          </a:p>
          <a:p>
            <a:r>
              <a:rPr lang="en-IN" dirty="0" smtClean="0">
                <a:solidFill>
                  <a:srgbClr val="002060"/>
                </a:solidFill>
                <a:latin typeface="Berlin Sans FB" pitchFamily="34" charset="0"/>
              </a:rPr>
              <a:t> In this modern era trade and commerce plays vital role between any countries. So, the money transaction should be user friendly. A modern bank helps its customers to sent funds to anywhere and receive funds from anywhere of the world. A well developed banking system provides various attractive services like mobile banking, internet banking, debit cards, credit cards etc. these kinds of services fast and smooth the transactions. So, bank helps to develop trade and commerce </a:t>
            </a:r>
            <a:endParaRPr lang="en-IN" dirty="0">
              <a:solidFill>
                <a:srgbClr val="00206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28604"/>
            <a:ext cx="7790712" cy="5819796"/>
          </a:xfrm>
        </p:spPr>
        <p:txBody>
          <a:bodyPr/>
          <a:lstStyle/>
          <a:p>
            <a:r>
              <a:rPr lang="en-IN" b="1" dirty="0" smtClean="0">
                <a:solidFill>
                  <a:srgbClr val="002060"/>
                </a:solidFill>
                <a:latin typeface="Berlin Sans FB" pitchFamily="34" charset="0"/>
              </a:rPr>
              <a:t>GENERATE EMPLOYMENT OPPORTUNITY: </a:t>
            </a:r>
            <a:endParaRPr lang="en-IN" b="1" dirty="0" smtClean="0">
              <a:solidFill>
                <a:srgbClr val="002060"/>
              </a:solidFill>
              <a:latin typeface="Berlin Sans FB" pitchFamily="34" charset="0"/>
            </a:endParaRPr>
          </a:p>
          <a:p>
            <a:r>
              <a:rPr lang="en-IN" dirty="0" smtClean="0">
                <a:solidFill>
                  <a:srgbClr val="002060"/>
                </a:solidFill>
                <a:latin typeface="Berlin Sans FB" pitchFamily="34" charset="0"/>
              </a:rPr>
              <a:t>Since </a:t>
            </a:r>
            <a:r>
              <a:rPr lang="en-IN" dirty="0" smtClean="0">
                <a:solidFill>
                  <a:srgbClr val="002060"/>
                </a:solidFill>
                <a:latin typeface="Berlin Sans FB" pitchFamily="34" charset="0"/>
              </a:rPr>
              <a:t>a bank promote industry and investment, there automatically generate employment opportunity. So, a bank enables an economy to generate employment opportunity</a:t>
            </a:r>
            <a:endParaRPr lang="en-IN" dirty="0">
              <a:solidFill>
                <a:srgbClr val="00206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lstStyle/>
          <a:p>
            <a:r>
              <a:rPr lang="en-IN" b="1" dirty="0" smtClean="0">
                <a:solidFill>
                  <a:srgbClr val="002060"/>
                </a:solidFill>
                <a:latin typeface="Berlin Sans FB" pitchFamily="34" charset="0"/>
              </a:rPr>
              <a:t>SUPPORT AGRICULTURAL DEVELOPMENT: </a:t>
            </a:r>
            <a:endParaRPr lang="en-IN" b="1" dirty="0" smtClean="0">
              <a:solidFill>
                <a:srgbClr val="002060"/>
              </a:solidFill>
              <a:latin typeface="Berlin Sans FB" pitchFamily="34" charset="0"/>
            </a:endParaRPr>
          </a:p>
          <a:p>
            <a:r>
              <a:rPr lang="en-IN" dirty="0" smtClean="0">
                <a:solidFill>
                  <a:srgbClr val="002060"/>
                </a:solidFill>
              </a:rPr>
              <a:t>Agricultural </a:t>
            </a:r>
            <a:r>
              <a:rPr lang="en-IN" dirty="0" smtClean="0">
                <a:solidFill>
                  <a:srgbClr val="002060"/>
                </a:solidFill>
              </a:rPr>
              <a:t>sector is one of the integral part of any economy. Food self sufficiency is the major challenge and goal of any country. Modern bank promote agricultural sector by providing loans and advances with low rate of </a:t>
            </a:r>
            <a:r>
              <a:rPr lang="en-IN" dirty="0" err="1" smtClean="0">
                <a:solidFill>
                  <a:srgbClr val="002060"/>
                </a:solidFill>
              </a:rPr>
              <a:t>interet</a:t>
            </a:r>
            <a:r>
              <a:rPr lang="en-IN" dirty="0" smtClean="0">
                <a:solidFill>
                  <a:srgbClr val="002060"/>
                </a:solidFill>
              </a:rPr>
              <a:t>.</a:t>
            </a:r>
            <a:endParaRPr lang="en-IN"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14356"/>
            <a:ext cx="7498080" cy="5534044"/>
          </a:xfrm>
        </p:spPr>
        <p:txBody>
          <a:bodyPr/>
          <a:lstStyle/>
          <a:p>
            <a:r>
              <a:rPr lang="en-IN" b="1" dirty="0" smtClean="0">
                <a:solidFill>
                  <a:srgbClr val="002060"/>
                </a:solidFill>
                <a:latin typeface="Berlin Sans FB" pitchFamily="34" charset="0"/>
              </a:rPr>
              <a:t>.6 APPLYING OF MONITORY POLICY: </a:t>
            </a:r>
            <a:r>
              <a:rPr lang="en-IN" dirty="0" smtClean="0">
                <a:solidFill>
                  <a:srgbClr val="002060"/>
                </a:solidFill>
                <a:latin typeface="Berlin Sans FB" pitchFamily="34" charset="0"/>
              </a:rPr>
              <a:t>Monitory policy is a important policy of any government. The major aim of monitory policy is to stabilize financial system of the country from the dangerous of inflation, deflation, crisis etc.</a:t>
            </a:r>
            <a:endParaRPr lang="en-IN" dirty="0">
              <a:solidFill>
                <a:srgbClr val="002060"/>
              </a:solidFill>
              <a:latin typeface="Berlin Sans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71480"/>
            <a:ext cx="7498080" cy="5676920"/>
          </a:xfrm>
        </p:spPr>
        <p:txBody>
          <a:bodyPr>
            <a:normAutofit fontScale="85000" lnSpcReduction="10000"/>
          </a:bodyPr>
          <a:lstStyle/>
          <a:p>
            <a:r>
              <a:rPr lang="en-IN" b="1" dirty="0" smtClean="0">
                <a:solidFill>
                  <a:srgbClr val="002060"/>
                </a:solidFill>
                <a:latin typeface="Berlin Sans FB" pitchFamily="34" charset="0"/>
              </a:rPr>
              <a:t>7 BALANCED DEVELOPMENT: </a:t>
            </a:r>
          </a:p>
          <a:p>
            <a:r>
              <a:rPr lang="en-IN" dirty="0" smtClean="0">
                <a:solidFill>
                  <a:srgbClr val="002060"/>
                </a:solidFill>
                <a:latin typeface="Berlin Sans FB" pitchFamily="34" charset="0"/>
              </a:rPr>
              <a:t>Modern banks spreading its operations throughout the world. we can see number of big banks like </a:t>
            </a:r>
            <a:r>
              <a:rPr lang="en-IN" dirty="0" err="1" smtClean="0">
                <a:solidFill>
                  <a:srgbClr val="002060"/>
                </a:solidFill>
                <a:latin typeface="Berlin Sans FB" pitchFamily="34" charset="0"/>
              </a:rPr>
              <a:t>citi</a:t>
            </a:r>
            <a:r>
              <a:rPr lang="en-IN" dirty="0" smtClean="0">
                <a:solidFill>
                  <a:srgbClr val="002060"/>
                </a:solidFill>
                <a:latin typeface="Berlin Sans FB" pitchFamily="34" charset="0"/>
              </a:rPr>
              <a:t> bank, Baroda bank etc. It helps a country to spread banking activities in rural and semi urban areas. With the spreading of banking operations around the country, helps to attain balanced development by promoting rural areas. Modern bank plays vital role in the socio- economic development of the country. A developed banking system enables the country to attain balanced development without any special consideration of rich and poor, cities and rural areas etc. </a:t>
            </a:r>
            <a:endParaRPr lang="en-IN" dirty="0">
              <a:solidFill>
                <a:srgbClr val="002060"/>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TotalTime>
  <Words>430</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Slide 1</vt:lpstr>
      <vt:lpstr>Importance of commercial bank </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and Banking</dc:title>
  <dc:creator>jahanvi</dc:creator>
  <cp:lastModifiedBy>jahanvi</cp:lastModifiedBy>
  <cp:revision>7</cp:revision>
  <dcterms:created xsi:type="dcterms:W3CDTF">2019-11-12T14:13:46Z</dcterms:created>
  <dcterms:modified xsi:type="dcterms:W3CDTF">2020-04-14T15:44:43Z</dcterms:modified>
</cp:coreProperties>
</file>