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43042629-8D94-405A-983A-1B7B8AF9D3C0}"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3042629-8D94-405A-983A-1B7B8AF9D3C0}"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43042629-8D94-405A-983A-1B7B8AF9D3C0}"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3042629-8D94-405A-983A-1B7B8AF9D3C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5D75779-A4B5-45D4-8C16-FC639989CBF3}" type="datetimeFigureOut">
              <a:rPr lang="en-US" smtClean="0"/>
              <a:pPr/>
              <a:t>4/19/2020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3042629-8D94-405A-983A-1B7B8AF9D3C0}"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5D75779-A4B5-45D4-8C16-FC639989CBF3}" type="datetimeFigureOut">
              <a:rPr lang="en-US" smtClean="0"/>
              <a:pPr/>
              <a:t>4/19/2020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3042629-8D94-405A-983A-1B7B8AF9D3C0}"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5630_moneybankingartboard_1.1563826620.jpg"/>
          <p:cNvPicPr>
            <a:picLocks noChangeAspect="1"/>
          </p:cNvPicPr>
          <p:nvPr/>
        </p:nvPicPr>
        <p:blipFill>
          <a:blip r:embed="rId2"/>
          <a:stretch>
            <a:fillRect/>
          </a:stretch>
        </p:blipFill>
        <p:spPr>
          <a:xfrm>
            <a:off x="2285984" y="0"/>
            <a:ext cx="6858016" cy="6858000"/>
          </a:xfrm>
          <a:prstGeom prst="rect">
            <a:avLst/>
          </a:prstGeom>
        </p:spPr>
      </p:pic>
      <p:sp>
        <p:nvSpPr>
          <p:cNvPr id="7" name="Cloud 6"/>
          <p:cNvSpPr/>
          <p:nvPr/>
        </p:nvSpPr>
        <p:spPr>
          <a:xfrm>
            <a:off x="3500430" y="500042"/>
            <a:ext cx="5143504" cy="185736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smtClean="0"/>
              <a:t>BY JAHANAVI DEO</a:t>
            </a:r>
          </a:p>
          <a:p>
            <a:pPr algn="ctr"/>
            <a:r>
              <a:rPr lang="en-IN" sz="1600" b="1" dirty="0" smtClean="0"/>
              <a:t>DEPARTMENT OF COMMERCE</a:t>
            </a:r>
          </a:p>
          <a:p>
            <a:pPr algn="ctr"/>
            <a:r>
              <a:rPr lang="en-IN" sz="1600" b="1" dirty="0" smtClean="0"/>
              <a:t>M.L ARYA COLLEGE,  KASBA</a:t>
            </a:r>
            <a:endParaRPr lang="en-IN"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smtClean="0">
                <a:solidFill>
                  <a:srgbClr val="FF0066"/>
                </a:solidFill>
              </a:rPr>
              <a:t>Agency and General Utility Services provided by Modern Commercial Banks</a:t>
            </a:r>
            <a:endParaRPr lang="en-IN" sz="2800" dirty="0">
              <a:solidFill>
                <a:srgbClr val="FF0066"/>
              </a:solidFill>
            </a:endParaRPr>
          </a:p>
        </p:txBody>
      </p:sp>
      <p:sp>
        <p:nvSpPr>
          <p:cNvPr id="3" name="Content Placeholder 2"/>
          <p:cNvSpPr>
            <a:spLocks noGrp="1"/>
          </p:cNvSpPr>
          <p:nvPr>
            <p:ph idx="1"/>
          </p:nvPr>
        </p:nvSpPr>
        <p:spPr/>
        <p:txBody>
          <a:bodyPr>
            <a:normAutofit fontScale="92500" lnSpcReduction="10000"/>
          </a:bodyPr>
          <a:lstStyle/>
          <a:p>
            <a:r>
              <a:rPr lang="en-IN" dirty="0" smtClean="0">
                <a:solidFill>
                  <a:srgbClr val="FF0000"/>
                </a:solidFill>
                <a:latin typeface="Berlin Sans FB" pitchFamily="34" charset="0"/>
              </a:rPr>
              <a:t>You have already learnt that the primary activities of commercial banks include acceptance of deposits from the public and lending money to businessmen and other members of society. Besides these two main activities, commercial banks also render a number of ancillary services. These services supplement the main activities of the banks. They are essentially non-banking in nature and broadly fall under two categories: </a:t>
            </a:r>
            <a:endParaRPr lang="en-IN" dirty="0">
              <a:solidFill>
                <a:srgbClr val="FF0000"/>
              </a:solidFill>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fontScale="92500" lnSpcReduction="10000"/>
          </a:bodyPr>
          <a:lstStyle/>
          <a:p>
            <a:r>
              <a:rPr lang="en-IN" dirty="0" err="1" smtClean="0">
                <a:solidFill>
                  <a:srgbClr val="FF0000"/>
                </a:solidFill>
                <a:latin typeface="Berlin Sans FB" pitchFamily="34" charset="0"/>
              </a:rPr>
              <a:t>i</a:t>
            </a:r>
            <a:r>
              <a:rPr lang="en-IN" dirty="0" smtClean="0">
                <a:solidFill>
                  <a:srgbClr val="FF0000"/>
                </a:solidFill>
                <a:latin typeface="Berlin Sans FB" pitchFamily="34" charset="0"/>
              </a:rPr>
              <a:t>) Agency services, and </a:t>
            </a:r>
          </a:p>
          <a:p>
            <a:r>
              <a:rPr lang="en-IN" dirty="0" smtClean="0">
                <a:solidFill>
                  <a:srgbClr val="FF0000"/>
                </a:solidFill>
                <a:latin typeface="Berlin Sans FB" pitchFamily="34" charset="0"/>
              </a:rPr>
              <a:t>ii) General utility services.</a:t>
            </a:r>
          </a:p>
          <a:p>
            <a:r>
              <a:rPr lang="en-IN" dirty="0" smtClean="0">
                <a:solidFill>
                  <a:srgbClr val="FF0000"/>
                </a:solidFill>
                <a:latin typeface="Berlin Sans FB" pitchFamily="34" charset="0"/>
              </a:rPr>
              <a:t>Agency services are those services which are rendered by commercial banks as agents of their customers. They include :</a:t>
            </a:r>
          </a:p>
          <a:p>
            <a:r>
              <a:rPr lang="en-IN" dirty="0" smtClean="0">
                <a:solidFill>
                  <a:srgbClr val="FF0000"/>
                </a:solidFill>
                <a:latin typeface="Berlin Sans FB" pitchFamily="34" charset="0"/>
              </a:rPr>
              <a:t> a) Collection and payment of cheques and bills on behalf of the customers; </a:t>
            </a:r>
          </a:p>
          <a:p>
            <a:r>
              <a:rPr lang="en-IN" dirty="0" smtClean="0">
                <a:solidFill>
                  <a:srgbClr val="FF0000"/>
                </a:solidFill>
                <a:latin typeface="Berlin Sans FB" pitchFamily="34" charset="0"/>
              </a:rPr>
              <a:t>b) Collection of dividends, interest and rent, etc. on behalf of customers, if so instructed by them;</a:t>
            </a:r>
          </a:p>
          <a:p>
            <a:r>
              <a:rPr lang="en-IN" dirty="0" smtClean="0">
                <a:solidFill>
                  <a:srgbClr val="FF0000"/>
                </a:solidFill>
                <a:latin typeface="Berlin Sans FB" pitchFamily="34" charset="0"/>
              </a:rPr>
              <a:t> c) Purchase and sale of shares and securities on behalf of customers;</a:t>
            </a:r>
            <a:endParaRPr lang="en-IN" dirty="0">
              <a:solidFill>
                <a:srgbClr val="FF0000"/>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71480"/>
            <a:ext cx="7498080" cy="5676920"/>
          </a:xfrm>
        </p:spPr>
        <p:txBody>
          <a:bodyPr/>
          <a:lstStyle/>
          <a:p>
            <a:r>
              <a:rPr lang="en-IN" dirty="0" smtClean="0">
                <a:solidFill>
                  <a:srgbClr val="FF0000"/>
                </a:solidFill>
                <a:latin typeface="Berlin Sans FB" pitchFamily="34" charset="0"/>
              </a:rPr>
              <a:t>d) Payment of rent, interest, insurance premium, subscriptions etc. on behalf of customers, if so instructed;</a:t>
            </a:r>
          </a:p>
          <a:p>
            <a:pPr>
              <a:buNone/>
            </a:pPr>
            <a:r>
              <a:rPr lang="en-IN" dirty="0" smtClean="0">
                <a:solidFill>
                  <a:srgbClr val="FF0000"/>
                </a:solidFill>
                <a:latin typeface="Berlin Sans FB" pitchFamily="34" charset="0"/>
              </a:rPr>
              <a:t> </a:t>
            </a:r>
          </a:p>
          <a:p>
            <a:r>
              <a:rPr lang="en-IN" dirty="0" smtClean="0">
                <a:solidFill>
                  <a:srgbClr val="FF0000"/>
                </a:solidFill>
                <a:latin typeface="Berlin Sans FB" pitchFamily="34" charset="0"/>
              </a:rPr>
              <a:t>e) Acting as a trustee or executor;</a:t>
            </a:r>
          </a:p>
          <a:p>
            <a:pPr>
              <a:buNone/>
            </a:pPr>
            <a:endParaRPr lang="en-IN" dirty="0" smtClean="0">
              <a:solidFill>
                <a:srgbClr val="FF0000"/>
              </a:solidFill>
              <a:latin typeface="Berlin Sans FB" pitchFamily="34" charset="0"/>
            </a:endParaRPr>
          </a:p>
          <a:p>
            <a:r>
              <a:rPr lang="en-IN" dirty="0" smtClean="0">
                <a:solidFill>
                  <a:srgbClr val="FF0000"/>
                </a:solidFill>
                <a:latin typeface="Berlin Sans FB" pitchFamily="34" charset="0"/>
              </a:rPr>
              <a:t> f) Acting as agents or correspondents on behalf of customers for other banks and financial institutions at home and abroad.</a:t>
            </a:r>
            <a:endParaRPr lang="en-IN" dirty="0">
              <a:solidFill>
                <a:srgbClr val="FF000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66"/>
                </a:solidFill>
              </a:rPr>
              <a:t>General utility services</a:t>
            </a:r>
            <a:endParaRPr lang="en-IN" dirty="0">
              <a:solidFill>
                <a:srgbClr val="FF0066"/>
              </a:solidFill>
            </a:endParaRPr>
          </a:p>
        </p:txBody>
      </p:sp>
      <p:sp>
        <p:nvSpPr>
          <p:cNvPr id="3" name="Content Placeholder 2"/>
          <p:cNvSpPr>
            <a:spLocks noGrp="1"/>
          </p:cNvSpPr>
          <p:nvPr>
            <p:ph idx="1"/>
          </p:nvPr>
        </p:nvSpPr>
        <p:spPr/>
        <p:txBody>
          <a:bodyPr>
            <a:normAutofit fontScale="77500" lnSpcReduction="20000"/>
          </a:bodyPr>
          <a:lstStyle/>
          <a:p>
            <a:r>
              <a:rPr lang="en-IN" dirty="0" smtClean="0">
                <a:solidFill>
                  <a:srgbClr val="FF0000"/>
                </a:solidFill>
                <a:latin typeface="Berlin Sans FB" pitchFamily="34" charset="0"/>
              </a:rPr>
              <a:t>General </a:t>
            </a:r>
            <a:r>
              <a:rPr lang="en-IN" dirty="0" smtClean="0">
                <a:solidFill>
                  <a:srgbClr val="FF0000"/>
                </a:solidFill>
                <a:latin typeface="Berlin Sans FB" pitchFamily="34" charset="0"/>
              </a:rPr>
              <a:t>utility services are those services which are rendered by commercial banks not only to the customers but also to the general public. These are available to the public on payment of a fee or charge. They include </a:t>
            </a:r>
            <a:r>
              <a:rPr lang="en-IN" dirty="0" smtClean="0">
                <a:solidFill>
                  <a:srgbClr val="FF0000"/>
                </a:solidFill>
                <a:latin typeface="Berlin Sans FB" pitchFamily="34" charset="0"/>
              </a:rPr>
              <a:t>:</a:t>
            </a:r>
          </a:p>
          <a:p>
            <a:endParaRPr lang="en-IN" dirty="0" smtClean="0">
              <a:solidFill>
                <a:srgbClr val="FF0000"/>
              </a:solidFill>
              <a:latin typeface="Berlin Sans FB" pitchFamily="34" charset="0"/>
            </a:endParaRPr>
          </a:p>
          <a:p>
            <a:r>
              <a:rPr lang="en-IN" dirty="0" smtClean="0">
                <a:solidFill>
                  <a:srgbClr val="FF0000"/>
                </a:solidFill>
                <a:latin typeface="Berlin Sans FB" pitchFamily="34" charset="0"/>
              </a:rPr>
              <a:t> a) Issuing letters of credit and travellers’ cheques;</a:t>
            </a:r>
          </a:p>
          <a:p>
            <a:endParaRPr lang="en-IN" dirty="0" smtClean="0">
              <a:solidFill>
                <a:srgbClr val="FF0000"/>
              </a:solidFill>
              <a:latin typeface="Berlin Sans FB" pitchFamily="34" charset="0"/>
            </a:endParaRPr>
          </a:p>
          <a:p>
            <a:r>
              <a:rPr lang="en-IN" dirty="0" smtClean="0">
                <a:solidFill>
                  <a:srgbClr val="FF0000"/>
                </a:solidFill>
                <a:latin typeface="Berlin Sans FB" pitchFamily="34" charset="0"/>
              </a:rPr>
              <a:t> b) Underwriting of shares, debentures, etc.;</a:t>
            </a:r>
          </a:p>
          <a:p>
            <a:endParaRPr lang="en-IN" dirty="0" smtClean="0">
              <a:solidFill>
                <a:srgbClr val="FF0000"/>
              </a:solidFill>
              <a:latin typeface="Berlin Sans FB" pitchFamily="34" charset="0"/>
            </a:endParaRPr>
          </a:p>
          <a:p>
            <a:r>
              <a:rPr lang="en-IN" dirty="0" smtClean="0">
                <a:solidFill>
                  <a:srgbClr val="FF0000"/>
                </a:solidFill>
                <a:latin typeface="Berlin Sans FB" pitchFamily="34" charset="0"/>
              </a:rPr>
              <a:t> c) Safe-keeping of valuables in safe deposit locker; d) Underwriting loans floated by government and public </a:t>
            </a:r>
            <a:r>
              <a:rPr lang="en-IN" dirty="0" err="1" smtClean="0">
                <a:solidFill>
                  <a:srgbClr val="FF0000"/>
                </a:solidFill>
                <a:latin typeface="Berlin Sans FB" pitchFamily="34" charset="0"/>
              </a:rPr>
              <a:t>bodie</a:t>
            </a:r>
            <a:endParaRPr lang="en-IN" dirty="0">
              <a:solidFill>
                <a:srgbClr val="FF000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rgbClr val="FF0000"/>
                </a:solidFill>
                <a:latin typeface="Berlin Sans FB" pitchFamily="34" charset="0"/>
              </a:rPr>
              <a:t>e) Supplying trade information and statistical data useful to </a:t>
            </a:r>
            <a:r>
              <a:rPr lang="en-IN" dirty="0" smtClean="0">
                <a:solidFill>
                  <a:srgbClr val="FF0000"/>
                </a:solidFill>
                <a:latin typeface="Berlin Sans FB" pitchFamily="34" charset="0"/>
              </a:rPr>
              <a:t>customers</a:t>
            </a:r>
          </a:p>
          <a:p>
            <a:endParaRPr lang="en-IN" dirty="0" smtClean="0">
              <a:solidFill>
                <a:srgbClr val="FF0000"/>
              </a:solidFill>
              <a:latin typeface="Berlin Sans FB" pitchFamily="34" charset="0"/>
            </a:endParaRPr>
          </a:p>
          <a:p>
            <a:r>
              <a:rPr lang="en-IN" dirty="0" smtClean="0">
                <a:solidFill>
                  <a:srgbClr val="FF0000"/>
                </a:solidFill>
                <a:latin typeface="Berlin Sans FB" pitchFamily="34" charset="0"/>
              </a:rPr>
              <a:t>; f) Acting as a referee regarding the financial status of customers; </a:t>
            </a:r>
            <a:endParaRPr lang="en-IN" dirty="0" smtClean="0">
              <a:solidFill>
                <a:srgbClr val="FF0000"/>
              </a:solidFill>
              <a:latin typeface="Berlin Sans FB" pitchFamily="34" charset="0"/>
            </a:endParaRPr>
          </a:p>
          <a:p>
            <a:endParaRPr lang="en-IN" dirty="0" smtClean="0">
              <a:solidFill>
                <a:srgbClr val="FF0000"/>
              </a:solidFill>
              <a:latin typeface="Berlin Sans FB" pitchFamily="34" charset="0"/>
            </a:endParaRPr>
          </a:p>
          <a:p>
            <a:r>
              <a:rPr lang="en-IN" dirty="0" smtClean="0">
                <a:solidFill>
                  <a:srgbClr val="FF0000"/>
                </a:solidFill>
                <a:latin typeface="Berlin Sans FB" pitchFamily="34" charset="0"/>
              </a:rPr>
              <a:t>g) Undertaking foreign exchange business.</a:t>
            </a:r>
            <a:endParaRPr lang="en-IN" dirty="0">
              <a:solidFill>
                <a:srgbClr val="FF0000"/>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TotalTime>
  <Words>351</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Slide 1</vt:lpstr>
      <vt:lpstr>Agency and General Utility Services provided by Modern Commercial Banks</vt:lpstr>
      <vt:lpstr>Slide 3</vt:lpstr>
      <vt:lpstr>Slide 4</vt:lpstr>
      <vt:lpstr>General utility services</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and Banking</dc:title>
  <dc:creator>jahanvi</dc:creator>
  <cp:lastModifiedBy>jahanvi</cp:lastModifiedBy>
  <cp:revision>5</cp:revision>
  <dcterms:created xsi:type="dcterms:W3CDTF">2019-11-12T13:45:42Z</dcterms:created>
  <dcterms:modified xsi:type="dcterms:W3CDTF">2020-04-19T14:25:33Z</dcterms:modified>
</cp:coreProperties>
</file>