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1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4/21/2020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4/21/2020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dirty="0" smtClean="0">
                <a:solidFill>
                  <a:srgbClr val="00B050"/>
                </a:solidFill>
                <a:latin typeface="Nirmala UI" panose="020B0502040204020203" pitchFamily="34" charset="0"/>
                <a:cs typeface="Nirmala UI" panose="020B0502040204020203" pitchFamily="34" charset="0"/>
              </a:rPr>
              <a:t>अप्रैल 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600" b="1" u="sng" dirty="0" smtClean="0">
                <a:solidFill>
                  <a:srgbClr val="FF0000"/>
                </a:solidFill>
              </a:rPr>
              <a:t>21</a:t>
            </a:r>
            <a:r>
              <a:rPr lang="en-US" altLang="en-US" sz="2800" b="1" u="sng" dirty="0" smtClean="0">
                <a:solidFill>
                  <a:srgbClr val="FF0000"/>
                </a:solidFill>
              </a:rPr>
              <a:t>-04-2020</a:t>
            </a:r>
            <a:endParaRPr lang="zh-CN" altLang="en-US" dirty="0"/>
          </a:p>
          <a:p>
            <a:pPr>
              <a:lnSpc>
                <a:spcPct val="210000"/>
              </a:lnSpc>
            </a:pPr>
            <a:r>
              <a:rPr lang="en-US" altLang="en-US" sz="2800" b="1" dirty="0" smtClean="0">
                <a:solidFill>
                  <a:srgbClr val="FF0000"/>
                </a:solidFill>
              </a:rPr>
              <a:t> </a:t>
            </a:r>
            <a:r>
              <a:rPr lang="hi-IN" sz="2800" b="1" dirty="0" smtClean="0">
                <a:solidFill>
                  <a:srgbClr val="FF0000"/>
                </a:solidFill>
              </a:rPr>
              <a:t>करता था सो क्यों किया.</a:t>
            </a:r>
          </a:p>
          <a:p>
            <a:pPr>
              <a:lnSpc>
                <a:spcPct val="210000"/>
              </a:lnSpc>
            </a:pPr>
            <a:r>
              <a:rPr lang="hi-IN" sz="2800" b="1" dirty="0" smtClean="0">
                <a:solidFill>
                  <a:srgbClr val="FF0000"/>
                </a:solidFill>
              </a:rPr>
              <a:t>अब करि क्यों पछताय I </a:t>
            </a:r>
          </a:p>
          <a:p>
            <a:pPr>
              <a:lnSpc>
                <a:spcPct val="210000"/>
              </a:lnSpc>
            </a:pPr>
            <a:r>
              <a:rPr lang="hi-IN" sz="2800" b="1" dirty="0" smtClean="0">
                <a:solidFill>
                  <a:srgbClr val="FF0000"/>
                </a:solidFill>
              </a:rPr>
              <a:t>बोया पेड़ बबूल का,</a:t>
            </a:r>
          </a:p>
          <a:p>
            <a:pPr>
              <a:lnSpc>
                <a:spcPct val="210000"/>
              </a:lnSpc>
            </a:pPr>
            <a:r>
              <a:rPr lang="hi-IN" sz="2800" b="1" dirty="0" smtClean="0">
                <a:solidFill>
                  <a:srgbClr val="FF0000"/>
                </a:solidFill>
              </a:rPr>
              <a:t>आम कहां तै खाए II </a:t>
            </a:r>
            <a:endParaRPr lang="hi-IN" sz="28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610600" cy="6324600"/>
          </a:xfrm>
        </p:spPr>
        <p:txBody>
          <a:bodyPr>
            <a:noAutofit/>
          </a:bodyPr>
          <a:lstStyle/>
          <a:p>
            <a:pPr algn="just" fontAlgn="base"/>
            <a:r>
              <a:rPr lang="hi-IN" sz="3000" b="1" dirty="0" smtClean="0">
                <a:solidFill>
                  <a:srgbClr val="FF0000"/>
                </a:solidFill>
              </a:rPr>
              <a:t>   कबीर जी इस बात को समझाना चाहते है ,बुरे कार्य करते समय बहुत आनंद आता है लेकिन जब उसके परिणाम आते है तब सब कुछ याद आता है |  </a:t>
            </a:r>
          </a:p>
          <a:p>
            <a:pPr algn="just" fontAlgn="base"/>
            <a:r>
              <a:rPr lang="hi-IN" sz="3000" b="1" dirty="0" smtClean="0">
                <a:solidFill>
                  <a:srgbClr val="FF0000"/>
                </a:solidFill>
              </a:rPr>
              <a:t>हे मनुष्य जब भी तू बुरे कार्य करता था, संतों के समझाने पर भी तू नहीं समझता अब क्यों पछता रहा है | जब तुमने काम ही काँटों वाले और बुरे किए है , तो तुम्हें  बबूल ही मिलेंगे , अच्छे काम , अच्छे काम कहाँ से मिलेंगे | हमें उसी हिसाब से फल मिलता है , जैसा कर्म करते है| हमें हमेशा सतगुरु के बताए हुए रास्तों पर चलना चाहिए और अच्छे कर्म करने चाहिए I </a:t>
            </a:r>
            <a:endParaRPr lang="hi-IN" sz="3000" b="1" dirty="0">
              <a:solidFill>
                <a:srgbClr val="FF0000"/>
              </a:solidFill>
            </a:endParaRPr>
          </a:p>
          <a:p>
            <a:pPr algn="just"/>
            <a:r>
              <a:rPr lang="en-US" sz="3000" b="1" dirty="0">
                <a:solidFill>
                  <a:srgbClr val="FF0000"/>
                </a:solidFill>
              </a:rPr>
              <a:t>                                  </a:t>
            </a:r>
            <a:endParaRPr lang="hi-IN" sz="30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r>
              <a:rPr lang="en-US" sz="3500" b="1" dirty="0" smtClean="0">
                <a:solidFill>
                  <a:srgbClr val="FF0000"/>
                </a:solidFill>
              </a:rPr>
              <a:t>           </a:t>
            </a:r>
            <a:endParaRPr lang="hi-IN" sz="3500" b="1" dirty="0">
              <a:solidFill>
                <a:srgbClr val="FF0000"/>
              </a:solidFill>
            </a:endParaRPr>
          </a:p>
        </p:txBody>
      </p:sp>
      <p:sp>
        <p:nvSpPr>
          <p:cNvPr id="3" name="Rectangle 2"/>
          <p:cNvSpPr/>
          <p:nvPr/>
        </p:nvSpPr>
        <p:spPr>
          <a:xfrm>
            <a:off x="685800" y="838200"/>
            <a:ext cx="8153400" cy="4031873"/>
          </a:xfrm>
          <a:prstGeom prst="rect">
            <a:avLst/>
          </a:prstGeom>
        </p:spPr>
        <p:txBody>
          <a:bodyPr wrap="square">
            <a:spAutoFit/>
          </a:bodyPr>
          <a:lstStyle/>
          <a:p>
            <a:pPr algn="ctr">
              <a:lnSpc>
                <a:spcPct val="200000"/>
              </a:lnSpc>
            </a:pPr>
            <a:r>
              <a:rPr lang="hi-IN" sz="3200" b="1" dirty="0" smtClean="0">
                <a:solidFill>
                  <a:srgbClr val="FF0000"/>
                </a:solidFill>
              </a:rPr>
              <a:t>माया मरी न मन मरा, </a:t>
            </a:r>
          </a:p>
          <a:p>
            <a:pPr algn="ctr">
              <a:lnSpc>
                <a:spcPct val="200000"/>
              </a:lnSpc>
            </a:pPr>
            <a:r>
              <a:rPr lang="hi-IN" sz="3200" b="1" dirty="0" smtClean="0">
                <a:solidFill>
                  <a:srgbClr val="FF0000"/>
                </a:solidFill>
              </a:rPr>
              <a:t>मर-मर गए शरीर।</a:t>
            </a:r>
            <a:br>
              <a:rPr lang="hi-IN" sz="3200" b="1" dirty="0" smtClean="0">
                <a:solidFill>
                  <a:srgbClr val="FF0000"/>
                </a:solidFill>
              </a:rPr>
            </a:br>
            <a:r>
              <a:rPr lang="hi-IN" sz="3200" b="1" dirty="0" smtClean="0">
                <a:solidFill>
                  <a:srgbClr val="FF0000"/>
                </a:solidFill>
              </a:rPr>
              <a:t>आशा तृष्णा ना मरी, </a:t>
            </a:r>
          </a:p>
          <a:p>
            <a:pPr algn="ctr">
              <a:lnSpc>
                <a:spcPct val="200000"/>
              </a:lnSpc>
            </a:pPr>
            <a:r>
              <a:rPr lang="hi-IN" sz="3200" b="1" dirty="0" smtClean="0">
                <a:solidFill>
                  <a:srgbClr val="FF0000"/>
                </a:solidFill>
              </a:rPr>
              <a:t>कह गए दास कबीर॥</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228600" y="228600"/>
            <a:ext cx="8610600" cy="6155531"/>
          </a:xfrm>
          <a:prstGeom prst="rect">
            <a:avLst/>
          </a:prstGeom>
        </p:spPr>
        <p:txBody>
          <a:bodyPr wrap="square">
            <a:spAutoFit/>
          </a:bodyPr>
          <a:lstStyle/>
          <a:p>
            <a:pPr algn="just"/>
            <a:r>
              <a:rPr lang="hi-IN" sz="2800" b="1" dirty="0" smtClean="0">
                <a:solidFill>
                  <a:srgbClr val="FF0000"/>
                </a:solidFill>
              </a:rPr>
              <a:t>जब तक यह सृष्टि है तब तक माया की माया रहेगी और मन भी उस ओर आकृष्ट होता रहेगा | माया से मन की तृप्ति कभी नहीं हुई है चाहे शरीर वृद्ध होकर नष्ट हो जाये | इच्छायेँ, तृष्णा कभी समाप्त नहीं होती यह कबीर दास जी का मत है |</a:t>
            </a:r>
          </a:p>
          <a:p>
            <a:pPr algn="just"/>
            <a:r>
              <a:rPr lang="hi-IN" sz="2800" b="1" dirty="0" smtClean="0">
                <a:solidFill>
                  <a:srgbClr val="FF0000"/>
                </a:solidFill>
              </a:rPr>
              <a:t>भोग से हमारी इच्छाओं की तृप्ति नहीं होती और मन की असंख्य इच्छायेँ भी समाप्त नहीं होतीं हैं | इसलिए कहा गया है मन ही बंधन और मन ही मोक्ष का कारण है | साधना कर मनको विषयों के आकर्षण से अनासक्त करना यह एकमात्र उयाय है | शरीर के वृद्ध होने तक मन कितना भी माया में लिप्त होकर उसका उपभोग करे मन की आसक्ति कम नहीं होती अतः साधना कर इंद्रियों का निग्रह करना यह एकमात्र उपाय है |</a:t>
            </a:r>
          </a:p>
          <a:p>
            <a:pPr algn="just"/>
            <a:endParaRPr lang="hi-IN" sz="30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247</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ADMIN</cp:lastModifiedBy>
  <cp:revision>18</cp:revision>
  <dcterms:created xsi:type="dcterms:W3CDTF">2020-04-15T07:39:00Z</dcterms:created>
  <dcterms:modified xsi:type="dcterms:W3CDTF">2020-04-21T11:25:44Z</dcterms:modified>
</cp:coreProperties>
</file>