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5" r:id="rId3"/>
    <p:sldId id="316" r:id="rId4"/>
    <p:sldId id="317" r:id="rId5"/>
    <p:sldId id="319" r:id="rId6"/>
    <p:sldId id="320" r:id="rId7"/>
    <p:sldId id="321" r:id="rId8"/>
    <p:sldId id="322" r:id="rId9"/>
    <p:sldId id="32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Gold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476672"/>
            <a:ext cx="2691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Occurrence: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412776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Metallic gold, which is found free in nature, has always been valued for its nobility, i.e. its resistance to chemical attack.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Gold occurs in native state either scattered in sand and gravel or mixed in quartz.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mineral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sylvanite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 a telluride of silver and gold [(Au, Ag)Te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]</a:t>
            </a:r>
            <a:endParaRPr lang="en-IN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Metallurgy of Gold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</a:t>
            </a:r>
            <a:r>
              <a:rPr lang="en-US" dirty="0" smtClean="0"/>
              <a:t>to the nature of </a:t>
            </a:r>
            <a:r>
              <a:rPr lang="en-US" dirty="0" smtClean="0"/>
              <a:t>gold source different method are adopted for extraction of gold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Extraction of Alluvial or Placer Gold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Extraction of Vein Gold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Extraction of Mineral Gold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Extraction of Alluvial or Placer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Extraction of Gold from mixed with sand, gravel or silt.</a:t>
            </a:r>
          </a:p>
          <a:p>
            <a:pPr algn="just"/>
            <a:r>
              <a:rPr lang="en-US" dirty="0" smtClean="0"/>
              <a:t>Gold is separated by taking advantage of its higher specific gravity (19.3) form </a:t>
            </a:r>
            <a:r>
              <a:rPr lang="en-US" dirty="0" smtClean="0"/>
              <a:t>sand, gravel or </a:t>
            </a:r>
            <a:r>
              <a:rPr lang="en-US" dirty="0" smtClean="0"/>
              <a:t>silt.</a:t>
            </a:r>
          </a:p>
          <a:p>
            <a:pPr algn="just"/>
            <a:endParaRPr lang="en-US" dirty="0" smtClean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71600" y="3284984"/>
          <a:ext cx="7416824" cy="3098250"/>
        </p:xfrm>
        <a:graphic>
          <a:graphicData uri="http://schemas.openxmlformats.org/presentationml/2006/ole">
            <p:oleObj spid="_x0000_s29699" name="CS ChemDraw Drawing" r:id="rId3" imgW="3599625" imgH="1503975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Extraction of </a:t>
            </a:r>
            <a:r>
              <a:rPr lang="en-US" dirty="0" smtClean="0"/>
              <a:t>Vein Gold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Extraction of Gold from hard auriferous quartz rocks.</a:t>
            </a:r>
          </a:p>
          <a:p>
            <a:pPr algn="just"/>
            <a:endParaRPr lang="en-US" dirty="0" smtClean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131840" y="1563283"/>
          <a:ext cx="3334419" cy="5294717"/>
        </p:xfrm>
        <a:graphic>
          <a:graphicData uri="http://schemas.openxmlformats.org/presentationml/2006/ole">
            <p:oleObj spid="_x0000_s31747" name="CS ChemDraw Drawing" r:id="rId3" imgW="2492921" imgH="3957409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1. Pulverization</a:t>
            </a:r>
            <a:endParaRPr lang="en-US" dirty="0" smtClean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547664" y="1052736"/>
          <a:ext cx="6290127" cy="4824536"/>
        </p:xfrm>
        <a:graphic>
          <a:graphicData uri="http://schemas.openxmlformats.org/presentationml/2006/ole">
            <p:oleObj spid="_x0000_s32771" name="CS ChemDraw Drawing" r:id="rId3" imgW="4108346" imgH="315122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2. Amalgamation</a:t>
            </a:r>
            <a:endParaRPr lang="en-US" dirty="0" smtClean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189038" y="1028700"/>
          <a:ext cx="7046912" cy="4802188"/>
        </p:xfrm>
        <a:graphic>
          <a:graphicData uri="http://schemas.openxmlformats.org/presentationml/2006/ole">
            <p:oleObj spid="_x0000_s33795" name="CS ChemDraw Drawing" r:id="rId3" imgW="3044760" imgH="2075546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3. distillation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800" dirty="0" smtClean="0"/>
              <a:t>Gold </a:t>
            </a:r>
            <a:r>
              <a:rPr lang="en-US" sz="3800" dirty="0" smtClean="0"/>
              <a:t>amalgam is squeezed between rubber block and distilled in iron </a:t>
            </a:r>
            <a:r>
              <a:rPr lang="en-US" sz="3800" dirty="0" smtClean="0"/>
              <a:t>resorts.</a:t>
            </a:r>
          </a:p>
          <a:p>
            <a:pPr>
              <a:lnSpc>
                <a:spcPct val="150000"/>
              </a:lnSpc>
            </a:pPr>
            <a:r>
              <a:rPr lang="en-US" sz="3800" dirty="0" smtClean="0"/>
              <a:t>Mercury distils over while gold is left in the retorts.</a:t>
            </a:r>
          </a:p>
          <a:p>
            <a:pPr>
              <a:lnSpc>
                <a:spcPct val="150000"/>
              </a:lnSpc>
            </a:pPr>
            <a:r>
              <a:rPr lang="en-US" sz="3800" dirty="0" smtClean="0"/>
              <a:t>gold </a:t>
            </a:r>
            <a:r>
              <a:rPr lang="en-US" sz="3800" dirty="0" smtClean="0"/>
              <a:t>particle recovered from the retort are fused with a flux like borax .</a:t>
            </a:r>
          </a:p>
          <a:p>
            <a:pPr>
              <a:lnSpc>
                <a:spcPct val="150000"/>
              </a:lnSpc>
            </a:pPr>
            <a:r>
              <a:rPr lang="en-US" sz="3800" dirty="0" smtClean="0"/>
              <a:t>On cooling converted in to solid lump or bar</a:t>
            </a:r>
          </a:p>
          <a:p>
            <a:endParaRPr lang="en-IN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IN" dirty="0" smtClean="0"/>
              <a:t>4. Recovery of gold from Tailings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22608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Tailing contain 20-25% of gold.</a:t>
            </a:r>
          </a:p>
          <a:p>
            <a:r>
              <a:rPr lang="en-US" dirty="0" smtClean="0"/>
              <a:t>The tailing are again passed over amalgamated plates.</a:t>
            </a:r>
          </a:p>
          <a:p>
            <a:r>
              <a:rPr lang="en-US" dirty="0" smtClean="0"/>
              <a:t>15-20 % gold recovered and 10-20% escape in to gangue.</a:t>
            </a: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284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Treatment</a:t>
            </a:r>
            <a:r>
              <a:rPr kumimoji="0" lang="en-IN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gangue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4365104"/>
            <a:ext cx="8229600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remaining 10-15% 0f gold is extracted from the gangue with the help of the MacArthur</a:t>
            </a:r>
            <a:r>
              <a:rPr lang="en-US" sz="3200" dirty="0" smtClean="0"/>
              <a:t>- Forest cyanide process.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Slide 2</vt:lpstr>
      <vt:lpstr>Metallurgy of Gold</vt:lpstr>
      <vt:lpstr>Extraction of Alluvial or Placer Gold</vt:lpstr>
      <vt:lpstr>Extraction of Vein Gold</vt:lpstr>
      <vt:lpstr>1. Pulverization</vt:lpstr>
      <vt:lpstr>2. Amalgamation</vt:lpstr>
      <vt:lpstr>3. distillation</vt:lpstr>
      <vt:lpstr>4. Recovery of gold from Tailings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69</cp:revision>
  <dcterms:created xsi:type="dcterms:W3CDTF">2019-12-17T10:24:49Z</dcterms:created>
  <dcterms:modified xsi:type="dcterms:W3CDTF">2020-04-10T11:07:12Z</dcterms:modified>
</cp:coreProperties>
</file>