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6" r:id="rId3"/>
    <p:sldId id="315" r:id="rId4"/>
    <p:sldId id="285" r:id="rId5"/>
    <p:sldId id="310" r:id="rId6"/>
    <p:sldId id="311" r:id="rId7"/>
    <p:sldId id="312" r:id="rId8"/>
    <p:sldId id="313" r:id="rId9"/>
    <p:sldId id="316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06-Apr-20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06-Apr-20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06-Apr-20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06-Apr-20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06-Apr-20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06-Apr-20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06-Apr-20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06-Apr-20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06-Apr-20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06-Apr-20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06-Apr-20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40014-986D-47D3-B564-5C6F2E08D09C}" type="datetimeFigureOut">
              <a:rPr lang="en-US" smtClean="0"/>
              <a:pPr/>
              <a:t>06-Apr-20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685165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200150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charset="0"/>
                <a:cs typeface="+mn-cs"/>
              </a:rPr>
              <a:t>Gold</a:t>
            </a:r>
            <a:endParaRPr lang="de-DE" sz="3600" b="1" dirty="0">
              <a:solidFill>
                <a:srgbClr val="FF0000"/>
              </a:solidFill>
              <a:latin typeface="Times New Roman" charset="0"/>
              <a:cs typeface="+mn-cs"/>
            </a:endParaRPr>
          </a:p>
          <a:p>
            <a:pPr algn="ctr">
              <a:defRPr/>
            </a:pPr>
            <a:endParaRPr lang="en-IN" dirty="0">
              <a:latin typeface="Times New Roman" charset="0"/>
              <a:cs typeface="+mn-cs"/>
            </a:endParaRPr>
          </a:p>
          <a:p>
            <a:pPr algn="ctr">
              <a:defRPr/>
            </a:pPr>
            <a:endParaRPr lang="en-IN" dirty="0">
              <a:latin typeface="Times New Roman" charset="0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7400" y="4337050"/>
            <a:ext cx="4724400" cy="1692771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Course Instructor: Dr. </a:t>
            </a:r>
            <a:r>
              <a:rPr lang="en-US" sz="2000" b="1" dirty="0" err="1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Atul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 Kumar Singh</a:t>
            </a:r>
          </a:p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Assistant Professor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Department of Chemistry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M. L. </a:t>
            </a:r>
            <a:r>
              <a:rPr lang="en-US" sz="2000" b="1" dirty="0" err="1" smtClean="0">
                <a:cs typeface="Times New Roman" pitchFamily="18" charset="0"/>
              </a:rPr>
              <a:t>Arya</a:t>
            </a:r>
            <a:r>
              <a:rPr lang="en-US" sz="2000" b="1" dirty="0" smtClean="0">
                <a:cs typeface="Times New Roman" pitchFamily="18" charset="0"/>
              </a:rPr>
              <a:t> College, </a:t>
            </a:r>
            <a:r>
              <a:rPr lang="en-US" sz="2000" b="1" dirty="0" err="1" smtClean="0">
                <a:cs typeface="Times New Roman" pitchFamily="18" charset="0"/>
              </a:rPr>
              <a:t>Kasba</a:t>
            </a:r>
            <a:endParaRPr lang="en-US" sz="2000" b="1" dirty="0" smtClean="0"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err="1" smtClean="0">
                <a:cs typeface="Times New Roman" pitchFamily="18" charset="0"/>
              </a:rPr>
              <a:t>Purnia</a:t>
            </a:r>
            <a:r>
              <a:rPr lang="en-US" sz="2000" b="1" dirty="0" smtClean="0">
                <a:cs typeface="Times New Roman" pitchFamily="18" charset="0"/>
              </a:rPr>
              <a:t> -854330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India</a:t>
            </a:r>
          </a:p>
        </p:txBody>
      </p:sp>
      <p:pic>
        <p:nvPicPr>
          <p:cNvPr id="8" name="Picture 7" descr="G:\C-D-\mlapup\CD31 160219\logo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2203450"/>
            <a:ext cx="1833563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2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04452" name="Text Box 6"/>
          <p:cNvSpPr txBox="1">
            <a:spLocks noChangeArrowheads="1"/>
          </p:cNvSpPr>
          <p:nvPr/>
        </p:nvSpPr>
        <p:spPr bwMode="auto">
          <a:xfrm>
            <a:off x="3207661" y="1524000"/>
            <a:ext cx="316682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5400" b="1" dirty="0">
                <a:solidFill>
                  <a:srgbClr val="FF0000"/>
                </a:solidFill>
              </a:rPr>
              <a:t>T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de-DE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de-DE" sz="5400" b="1" dirty="0">
                <a:solidFill>
                  <a:schemeClr val="accent6">
                    <a:lumMod val="50000"/>
                  </a:schemeClr>
                </a:solidFill>
              </a:rPr>
              <a:t>n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5400" b="1" dirty="0">
                <a:solidFill>
                  <a:schemeClr val="accent6"/>
                </a:solidFill>
              </a:rPr>
              <a:t> </a:t>
            </a:r>
            <a:r>
              <a:rPr lang="de-DE" sz="5400" b="1" dirty="0" smtClean="0">
                <a:solidFill>
                  <a:srgbClr val="FF0000"/>
                </a:solidFill>
              </a:rPr>
              <a:t>y</a:t>
            </a:r>
            <a:r>
              <a:rPr lang="de-DE" sz="5400" b="1" dirty="0" smtClean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de-DE" sz="5400" b="1" dirty="0" smtClean="0">
                <a:solidFill>
                  <a:schemeClr val="accent1">
                    <a:lumMod val="50000"/>
                  </a:schemeClr>
                </a:solidFill>
              </a:rPr>
              <a:t>u</a:t>
            </a:r>
            <a:endParaRPr lang="de-DE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Gold</a:t>
            </a:r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1187624" y="1124744"/>
            <a:ext cx="712879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Symbol: Au</a:t>
            </a:r>
          </a:p>
          <a:p>
            <a:pPr>
              <a:lnSpc>
                <a:spcPct val="200000"/>
              </a:lnSpc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Group: 11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Period: 6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Atomic number: 79</a:t>
            </a:r>
          </a:p>
          <a:p>
            <a:pPr>
              <a:lnSpc>
                <a:spcPct val="200000"/>
              </a:lnSpc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Melting point: 1064.18°C (1974.52°F)</a:t>
            </a:r>
          </a:p>
          <a:p>
            <a:pPr>
              <a:lnSpc>
                <a:spcPct val="200000"/>
              </a:lnSpc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Boiling point: 2970°C (5378°F)</a:t>
            </a:r>
          </a:p>
          <a:p>
            <a:pPr fontAlgn="t">
              <a:lnSpc>
                <a:spcPct val="20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Electronic Configuration :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] 4f</a:t>
            </a:r>
            <a:r>
              <a:rPr lang="en-IN" sz="2400" baseline="30000" dirty="0" smtClean="0"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5d</a:t>
            </a:r>
            <a:r>
              <a:rPr lang="en-IN" sz="2400" baseline="30000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6s</a:t>
            </a:r>
            <a:r>
              <a:rPr lang="en-IN" sz="24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827584" y="836712"/>
            <a:ext cx="712879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Oxidation state: -3, -2, -1, 0, +1, +2, +3, +5</a:t>
            </a:r>
          </a:p>
          <a:p>
            <a:pPr>
              <a:lnSpc>
                <a:spcPct val="200000"/>
              </a:lnSpc>
            </a:pP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Electronegativity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pauling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scale 2.54</a:t>
            </a:r>
          </a:p>
          <a:p>
            <a:pPr>
              <a:lnSpc>
                <a:spcPct val="200000"/>
              </a:lnSpc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Ionisation energies: 1</a:t>
            </a:r>
            <a:r>
              <a:rPr lang="en-IN" sz="2400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890.1kJ/mol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         2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1980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/mol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Atomic radius: 144 pm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Covalent radius: 136±6 pm</a:t>
            </a:r>
          </a:p>
          <a:p>
            <a:pPr>
              <a:lnSpc>
                <a:spcPct val="200000"/>
              </a:lnSpc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Van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der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waals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radius: 166 pm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71600" y="476672"/>
            <a:ext cx="26917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Occurrence:</a:t>
            </a:r>
            <a:endParaRPr lang="en-IN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9592" y="1412776"/>
            <a:ext cx="770485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Metallic gold, which is found free in nature, has always been valued for its nobility, i.e. its resistance to chemical attack.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Gold occurs in native state either scattered in sand and gravel or mixed in quartz.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mineral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sylvanite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contain a telluride of silver and gold [(Au, Ag)Te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]</a:t>
            </a:r>
            <a:endParaRPr lang="en-IN" sz="2800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Chemical Properties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Metallic gold, which is found free in nature, has always been valued for its nobility, i.e. its resistance to chemical attack, air, moisture,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carbonvdioxide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, hydrogen sulphide and even most of acids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1. Action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of Acids: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not attacked by HF,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sulphuric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acid and nitric acid but dissolve in aqua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467544" y="5661248"/>
          <a:ext cx="8136904" cy="974299"/>
        </p:xfrm>
        <a:graphic>
          <a:graphicData uri="http://schemas.openxmlformats.org/presentationml/2006/ole">
            <p:oleObj spid="_x0000_s22531" name="CS ChemDraw Drawing" r:id="rId3" imgW="3884433" imgH="464686" progId="ChemDraw.Document.6.0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Action of Halogens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112568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Gold reacts with Chlorine and bromine to form respective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trihalides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AuX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3. </a:t>
            </a:r>
          </a:p>
          <a:p>
            <a:endParaRPr lang="en-US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aseline="-25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reacts with iodine to form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monohalide</a:t>
            </a:r>
            <a:endParaRPr lang="en-IN" baseline="-25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1691680" y="2564904"/>
          <a:ext cx="4968552" cy="1628971"/>
        </p:xfrm>
        <a:graphic>
          <a:graphicData uri="http://schemas.openxmlformats.org/presentationml/2006/ole">
            <p:oleObj spid="_x0000_s23555" name="CS ChemDraw Drawing" r:id="rId3" imgW="2028075" imgH="665569" progId="ChemDraw.Document.6.0">
              <p:embed/>
            </p:oleObj>
          </a:graphicData>
        </a:graphic>
      </p:graphicFrame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1475656" y="5445224"/>
          <a:ext cx="5616623" cy="651546"/>
        </p:xfrm>
        <a:graphic>
          <a:graphicData uri="http://schemas.openxmlformats.org/presentationml/2006/ole">
            <p:oleObj spid="_x0000_s23556" name="CS ChemDraw Drawing" r:id="rId4" imgW="1874135" imgH="217561" progId="ChemDraw.Document.6.0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686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Action of potassium cyanide solution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Gold dissolves in alkali potassium cyanide in the presence of air or oxygen due to formation of cyanide complex.</a:t>
            </a:r>
          </a:p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323528" y="4509120"/>
          <a:ext cx="8424936" cy="720080"/>
        </p:xfrm>
        <a:graphic>
          <a:graphicData uri="http://schemas.openxmlformats.org/presentationml/2006/ole">
            <p:oleObj spid="_x0000_s24579" name="CS ChemDraw Drawing" r:id="rId3" imgW="3754700" imgH="190271" progId="ChemDraw.Document.6.0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Colloidal Gold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Colloidal solution of gold can be generally prepared by 2 methods</a:t>
            </a:r>
          </a:p>
          <a:p>
            <a:pPr>
              <a:lnSpc>
                <a:spcPct val="17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Bredig’s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method</a:t>
            </a:r>
          </a:p>
          <a:p>
            <a:pPr>
              <a:lnSpc>
                <a:spcPct val="17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(ii) By reducing gold chloride</a:t>
            </a:r>
          </a:p>
          <a:p>
            <a:pPr>
              <a:lnSpc>
                <a:spcPct val="17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Gold chloride is reduced by reducing agent like formaldehyde, hydrazine hydrate, yellow phosphorus, CO etc. </a:t>
            </a:r>
          </a:p>
          <a:p>
            <a:pPr algn="just">
              <a:lnSpc>
                <a:spcPct val="17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When gold is precipitated along with another colloid, a solid colloidal solution of purple tint is obtained  commonly known as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Purple of Cassius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This is prepared by adding a mixture</a:t>
            </a:r>
          </a:p>
          <a:p>
            <a:pPr>
              <a:lnSpc>
                <a:spcPct val="170000"/>
              </a:lnSpc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stannous chloride and stannic chloride solution to a solution of gold chloride. </a:t>
            </a:r>
          </a:p>
          <a:p>
            <a:pPr>
              <a:lnSpc>
                <a:spcPct val="170000"/>
              </a:lnSpc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1475656" y="2852936"/>
          <a:ext cx="5858215" cy="1327199"/>
        </p:xfrm>
        <a:graphic>
          <a:graphicData uri="http://schemas.openxmlformats.org/presentationml/2006/ole">
            <p:oleObj spid="_x0000_s29698" name="CS ChemDraw Drawing" r:id="rId3" imgW="2809879" imgH="636384" progId="ChemDraw.Document.6.0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611560" y="4509120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Purple of Cassius is generally used for making ruby glass and high class pottery.</a:t>
            </a:r>
            <a:endParaRPr lang="en-IN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388</Words>
  <Application>Microsoft Office PowerPoint</Application>
  <PresentationFormat>On-screen Show (4:3)</PresentationFormat>
  <Paragraphs>48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CS ChemDraw Drawing</vt:lpstr>
      <vt:lpstr>Slide 1</vt:lpstr>
      <vt:lpstr>Gold</vt:lpstr>
      <vt:lpstr>Slide 3</vt:lpstr>
      <vt:lpstr>Slide 4</vt:lpstr>
      <vt:lpstr>Chemical Properties</vt:lpstr>
      <vt:lpstr>2. Action of Halogens</vt:lpstr>
      <vt:lpstr>3. Action of potassium cyanide solution</vt:lpstr>
      <vt:lpstr>Colloidal Gold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MLAC KASBA</dc:creator>
  <cp:lastModifiedBy>ATUL</cp:lastModifiedBy>
  <cp:revision>76</cp:revision>
  <dcterms:created xsi:type="dcterms:W3CDTF">2019-12-17T10:24:49Z</dcterms:created>
  <dcterms:modified xsi:type="dcterms:W3CDTF">2020-04-06T07:10:55Z</dcterms:modified>
</cp:coreProperties>
</file>