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5" r:id="rId2"/>
    <p:sldId id="266" r:id="rId3"/>
    <p:sldId id="267" r:id="rId4"/>
    <p:sldId id="268" r:id="rId5"/>
    <p:sldId id="269" r:id="rId6"/>
    <p:sldId id="270" r:id="rId7"/>
    <p:sldId id="271" r:id="rId8"/>
    <p:sldId id="272" r:id="rId9"/>
    <p:sldId id="273"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7" d="100"/>
          <a:sy n="47" d="100"/>
        </p:scale>
        <p:origin x="-9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9"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altLang="zh-CN" smtClean="0"/>
              <a:t>Click to edit Master title style</a:t>
            </a:r>
            <a:endParaRPr lang="en-US" dirty="0"/>
          </a:p>
        </p:txBody>
      </p:sp>
      <p:sp>
        <p:nvSpPr>
          <p:cNvPr id="1048609"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0" name="Date Placeholder 3"/>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11" name="Footer Placeholder 4"/>
          <p:cNvSpPr>
            <a:spLocks noGrp="1"/>
          </p:cNvSpPr>
          <p:nvPr>
            <p:ph type="ftr" sz="quarter" idx="11"/>
          </p:nvPr>
        </p:nvSpPr>
        <p:spPr/>
        <p:txBody>
          <a:bodyPr/>
          <a:lstStyle/>
          <a:p>
            <a:endParaRPr lang="zh-CN" altLang="en-US"/>
          </a:p>
        </p:txBody>
      </p:sp>
      <p:sp>
        <p:nvSpPr>
          <p:cNvPr id="104861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7"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598"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9" name="Date Placeholder 3"/>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00" name="Footer Placeholder 4"/>
          <p:cNvSpPr>
            <a:spLocks noGrp="1"/>
          </p:cNvSpPr>
          <p:nvPr>
            <p:ph type="ftr" sz="quarter" idx="11"/>
          </p:nvPr>
        </p:nvSpPr>
        <p:spPr/>
        <p:txBody>
          <a:bodyPr/>
          <a:lstStyle/>
          <a:p>
            <a:endParaRPr lang="zh-CN" altLang="en-US"/>
          </a:p>
        </p:txBody>
      </p:sp>
      <p:sp>
        <p:nvSpPr>
          <p:cNvPr id="1048601"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smtClean="0"/>
              <a:t>Click to edit Master title style</a:t>
            </a:r>
            <a:endParaRPr lang="en-US" dirty="0"/>
          </a:p>
        </p:txBody>
      </p:sp>
      <p:sp>
        <p:nvSpPr>
          <p:cNvPr id="1048582"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1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15" name="Date Placeholder 3"/>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16" name="Footer Placeholder 4"/>
          <p:cNvSpPr>
            <a:spLocks noGrp="1"/>
          </p:cNvSpPr>
          <p:nvPr>
            <p:ph type="ftr" sz="quarter" idx="11"/>
          </p:nvPr>
        </p:nvSpPr>
        <p:spPr/>
        <p:txBody>
          <a:bodyPr/>
          <a:lstStyle/>
          <a:p>
            <a:endParaRPr lang="zh-CN" altLang="en-US"/>
          </a:p>
        </p:txBody>
      </p:sp>
      <p:sp>
        <p:nvSpPr>
          <p:cNvPr id="1048617"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ltLang="zh-CN" smtClean="0"/>
              <a:t>Click to edit Master title style</a:t>
            </a:r>
            <a:endParaRPr lang="en-US" dirty="0"/>
          </a:p>
        </p:txBody>
      </p:sp>
      <p:sp>
        <p:nvSpPr>
          <p:cNvPr id="1048619"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0"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1" name="Date Placeholder 4"/>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22" name="Footer Placeholder 5"/>
          <p:cNvSpPr>
            <a:spLocks noGrp="1"/>
          </p:cNvSpPr>
          <p:nvPr>
            <p:ph type="ftr" sz="quarter" idx="11"/>
          </p:nvPr>
        </p:nvSpPr>
        <p:spPr/>
        <p:txBody>
          <a:bodyPr/>
          <a:lstStyle/>
          <a:p>
            <a:endParaRPr lang="zh-CN" altLang="en-US"/>
          </a:p>
        </p:txBody>
      </p:sp>
      <p:sp>
        <p:nvSpPr>
          <p:cNvPr id="1048623"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25"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6"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7"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9" name="Date Placeholder 6"/>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30" name="Footer Placeholder 7"/>
          <p:cNvSpPr>
            <a:spLocks noGrp="1"/>
          </p:cNvSpPr>
          <p:nvPr>
            <p:ph type="ftr" sz="quarter" idx="11"/>
          </p:nvPr>
        </p:nvSpPr>
        <p:spPr/>
        <p:txBody>
          <a:bodyPr/>
          <a:lstStyle/>
          <a:p>
            <a:endParaRPr lang="zh-CN" altLang="en-US"/>
          </a:p>
        </p:txBody>
      </p:sp>
      <p:sp>
        <p:nvSpPr>
          <p:cNvPr id="1048631"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altLang="zh-CN" smtClean="0"/>
              <a:t>Click to edit Master title style</a:t>
            </a:r>
            <a:endParaRPr lang="en-US" dirty="0"/>
          </a:p>
        </p:txBody>
      </p:sp>
      <p:sp>
        <p:nvSpPr>
          <p:cNvPr id="1048594" name="Date Placeholder 2"/>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595" name="Footer Placeholder 3"/>
          <p:cNvSpPr>
            <a:spLocks noGrp="1"/>
          </p:cNvSpPr>
          <p:nvPr>
            <p:ph type="ftr" sz="quarter" idx="11"/>
          </p:nvPr>
        </p:nvSpPr>
        <p:spPr/>
        <p:txBody>
          <a:bodyPr/>
          <a:lstStyle/>
          <a:p>
            <a:endParaRPr lang="zh-CN" altLang="en-US"/>
          </a:p>
        </p:txBody>
      </p:sp>
      <p:sp>
        <p:nvSpPr>
          <p:cNvPr id="1048596"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2" name="Date Placeholder 1"/>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33" name="Footer Placeholder 2"/>
          <p:cNvSpPr>
            <a:spLocks noGrp="1"/>
          </p:cNvSpPr>
          <p:nvPr>
            <p:ph type="ftr" sz="quarter" idx="11"/>
          </p:nvPr>
        </p:nvSpPr>
        <p:spPr/>
        <p:txBody>
          <a:bodyPr/>
          <a:lstStyle/>
          <a:p>
            <a:endParaRPr lang="zh-CN" altLang="en-US"/>
          </a:p>
        </p:txBody>
      </p:sp>
      <p:sp>
        <p:nvSpPr>
          <p:cNvPr id="1048634"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38" name="Date Placeholder 4"/>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39" name="Footer Placeholder 5"/>
          <p:cNvSpPr>
            <a:spLocks noGrp="1"/>
          </p:cNvSpPr>
          <p:nvPr>
            <p:ph type="ftr" sz="quarter" idx="11"/>
          </p:nvPr>
        </p:nvSpPr>
        <p:spPr/>
        <p:txBody>
          <a:bodyPr/>
          <a:lstStyle/>
          <a:p>
            <a:endParaRPr lang="zh-CN" altLang="en-US"/>
          </a:p>
        </p:txBody>
      </p:sp>
      <p:sp>
        <p:nvSpPr>
          <p:cNvPr id="104864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0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0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05" name="Date Placeholder 4"/>
          <p:cNvSpPr>
            <a:spLocks noGrp="1"/>
          </p:cNvSpPr>
          <p:nvPr>
            <p:ph type="dt" sz="half" idx="10"/>
          </p:nvPr>
        </p:nvSpPr>
        <p:spPr/>
        <p:txBody>
          <a:bodyPr/>
          <a:lstStyle/>
          <a:p>
            <a:fld id="{70BC1078-46ED-40F9-8930-935BAD7C2B02}" type="datetimeFigureOut">
              <a:rPr lang="zh-CN" altLang="en-US" smtClean="0"/>
              <a:pPr/>
              <a:t>2020/4/22</a:t>
            </a:fld>
            <a:endParaRPr lang="zh-CN" altLang="en-US"/>
          </a:p>
        </p:txBody>
      </p:sp>
      <p:sp>
        <p:nvSpPr>
          <p:cNvPr id="1048606" name="Footer Placeholder 5"/>
          <p:cNvSpPr>
            <a:spLocks noGrp="1"/>
          </p:cNvSpPr>
          <p:nvPr>
            <p:ph type="ftr" sz="quarter" idx="11"/>
          </p:nvPr>
        </p:nvSpPr>
        <p:spPr/>
        <p:txBody>
          <a:bodyPr/>
          <a:lstStyle/>
          <a:p>
            <a:endParaRPr lang="zh-CN" altLang="en-US"/>
          </a:p>
        </p:txBody>
      </p:sp>
      <p:sp>
        <p:nvSpPr>
          <p:cNvPr id="104860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2020/4/22</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E4DE"/>
        </a:solidFill>
        <a:effectLst/>
      </p:bgPr>
    </p:bg>
    <p:spTree>
      <p:nvGrpSpPr>
        <p:cNvPr id="1" name=""/>
        <p:cNvGrpSpPr/>
        <p:nvPr/>
      </p:nvGrpSpPr>
      <p:grpSpPr>
        <a:xfrm>
          <a:off x="0" y="0"/>
          <a:ext cx="0" cy="0"/>
          <a:chOff x="0" y="0"/>
          <a:chExt cx="0" cy="0"/>
        </a:xfrm>
      </p:grpSpPr>
      <p:sp>
        <p:nvSpPr>
          <p:cNvPr id="1048586" name="Title 1048585"/>
          <p:cNvSpPr>
            <a:spLocks noGrp="1"/>
          </p:cNvSpPr>
          <p:nvPr>
            <p:ph type="title"/>
          </p:nvPr>
        </p:nvSpPr>
        <p:spPr>
          <a:xfrm>
            <a:off x="833223" y="254654"/>
            <a:ext cx="7886700" cy="4195991"/>
          </a:xfrm>
        </p:spPr>
        <p:txBody>
          <a:bodyPr>
            <a:normAutofit fontScale="90000"/>
          </a:bodyPr>
          <a:lstStyle/>
          <a:p>
            <a:r>
              <a:rPr lang="en-US" altLang="zh-CN" sz="6000" b="1">
                <a:solidFill>
                  <a:srgbClr val="9933FF"/>
                </a:solidFill>
              </a:rPr>
              <a:t>Purnea University, purnea</a:t>
            </a:r>
            <a:br>
              <a:rPr lang="en-US" altLang="zh-CN" sz="6000" b="1">
                <a:solidFill>
                  <a:srgbClr val="9933FF"/>
                </a:solidFill>
              </a:rPr>
            </a:br>
            <a:r>
              <a:rPr lang="en-US" altLang="zh-CN" sz="3800" b="1"/>
              <a:t/>
            </a:r>
            <a:br>
              <a:rPr lang="en-US" altLang="zh-CN" sz="3800" b="1"/>
            </a:br>
            <a:r>
              <a:rPr lang="en-US" altLang="zh-CN" sz="3800" b="1"/>
              <a:t>Class     : B.A. Part 2nd</a:t>
            </a:r>
            <a:br>
              <a:rPr lang="en-US" altLang="zh-CN" sz="3800" b="1"/>
            </a:br>
            <a:r>
              <a:rPr lang="en-US" altLang="zh-CN" sz="3800" b="1"/>
              <a:t>Subject : History Honours                   Paper    : 3rd Madieval India (1206-1764)</a:t>
            </a:r>
            <a:br>
              <a:rPr lang="en-US" altLang="zh-CN" sz="3800" b="1"/>
            </a:br>
            <a:r>
              <a:rPr lang="en-US" altLang="zh-CN" sz="3800" b="1"/>
              <a:t>Topic     : Establishment of Turkish Rule   With Special Reference to Iltutmish</a:t>
            </a:r>
            <a:endParaRPr lang="en-US" b="1"/>
          </a:p>
        </p:txBody>
      </p:sp>
      <p:sp>
        <p:nvSpPr>
          <p:cNvPr id="1048587" name="Content Placeholder 1048586"/>
          <p:cNvSpPr>
            <a:spLocks noGrp="1"/>
          </p:cNvSpPr>
          <p:nvPr>
            <p:ph idx="1"/>
          </p:nvPr>
        </p:nvSpPr>
        <p:spPr>
          <a:xfrm>
            <a:off x="4342219" y="4793027"/>
            <a:ext cx="4173130" cy="1797692"/>
          </a:xfrm>
        </p:spPr>
        <p:txBody>
          <a:bodyPr>
            <a:normAutofit fontScale="85714" lnSpcReduction="20000"/>
          </a:bodyPr>
          <a:lstStyle/>
          <a:p>
            <a:pPr marL="0" indent="0">
              <a:buNone/>
            </a:pPr>
            <a:r>
              <a:rPr lang="en-US" altLang="zh-CN">
                <a:solidFill>
                  <a:srgbClr val="002060"/>
                </a:solidFill>
              </a:rPr>
              <a:t>                                                   </a:t>
            </a:r>
            <a:r>
              <a:rPr lang="en-US" altLang="zh-CN" sz="3146" b="1">
                <a:solidFill>
                  <a:srgbClr val="002060"/>
                </a:solidFill>
              </a:rPr>
              <a:t>Dr. Suresh Kumar Meena</a:t>
            </a:r>
            <a:r>
              <a:rPr lang="en-US" altLang="zh-CN">
                <a:solidFill>
                  <a:srgbClr val="002060"/>
                </a:solidFill>
              </a:rPr>
              <a:t>                                 Assistant Professor ,History                                     </a:t>
            </a:r>
            <a:r>
              <a:rPr lang="en-US" altLang="zh-CN" sz="3258" b="1">
                <a:solidFill>
                  <a:srgbClr val="002060"/>
                </a:solidFill>
              </a:rPr>
              <a:t>M.L.Arya, College, kasba                                            </a:t>
            </a:r>
          </a:p>
          <a:p>
            <a:pPr marL="0" indent="0">
              <a:buNone/>
            </a:pPr>
            <a:endParaRPr lang="en-US" sz="3258" b="1">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048646"/>
          <p:cNvSpPr>
            <a:spLocks noGrp="1"/>
          </p:cNvSpPr>
          <p:nvPr>
            <p:ph type="title"/>
          </p:nvPr>
        </p:nvSpPr>
        <p:spPr/>
        <p:txBody>
          <a:bodyPr/>
          <a:lstStyle/>
          <a:p>
            <a:r>
              <a:rPr lang="en-US" sz="6100" b="1">
                <a:solidFill>
                  <a:srgbClr val="008000"/>
                </a:solidFill>
              </a:rPr>
              <a:t>इल्तुतमिश(1210-1236 ई.)</a:t>
            </a:r>
          </a:p>
        </p:txBody>
      </p:sp>
      <p:sp>
        <p:nvSpPr>
          <p:cNvPr id="1048648" name="Content Placeholder 1048647"/>
          <p:cNvSpPr>
            <a:spLocks noGrp="1"/>
          </p:cNvSpPr>
          <p:nvPr>
            <p:ph idx="1"/>
          </p:nvPr>
        </p:nvSpPr>
        <p:spPr/>
        <p:txBody>
          <a:bodyPr/>
          <a:lstStyle/>
          <a:p>
            <a:pPr marL="0" indent="0">
              <a:buNone/>
            </a:pPr>
            <a:r>
              <a:rPr lang="en-US" sz="3200"/>
              <a:t>* कुतुबुद्दीन का दामाद व उत्तराधिकारी इल्तुतमिश </a:t>
            </a:r>
            <a:r>
              <a:rPr lang="en-US" sz="3200" b="1"/>
              <a:t>इलबारी तुर्क</a:t>
            </a:r>
            <a:r>
              <a:rPr lang="en-US" sz="3200"/>
              <a:t> था।</a:t>
            </a:r>
          </a:p>
          <a:p>
            <a:pPr marL="0" indent="0">
              <a:buNone/>
            </a:pPr>
            <a:r>
              <a:rPr lang="en-US" sz="3200"/>
              <a:t>* इल्तुतमिश ही </a:t>
            </a:r>
            <a:r>
              <a:rPr lang="en-US" sz="3200" b="1"/>
              <a:t>दिल्ली सल्तनत का वास्तविक संस्थापक </a:t>
            </a:r>
            <a:r>
              <a:rPr lang="en-US" sz="3200"/>
              <a:t>था (आर.पी. त्रिपाठी ) कुतुबुद्दीन ऐबक की मृत्यु के समय वह बंदायू का सूबेदार था।</a:t>
            </a:r>
          </a:p>
          <a:p>
            <a:pPr marL="0" indent="0">
              <a:buNone/>
            </a:pPr>
            <a:r>
              <a:rPr lang="en-US" sz="3200"/>
              <a:t>* इल्तुतमिश ने सुल्तान के पद को वंशानुगत बनाया।</a:t>
            </a:r>
          </a:p>
          <a:p>
            <a:pPr marL="0" indent="0">
              <a:buNone/>
            </a:pPr>
            <a:r>
              <a:rPr lang="en-US" sz="3200"/>
              <a:t>* मोहम्मद गोरी ने 1206 ईस्वी में खोखरों के विद्रोह के समय इल्तुतमिश की असाधारण योग्यता के कारण उसे दासता से मुक्त कर दिया।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048648"/>
          <p:cNvSpPr>
            <a:spLocks noGrp="1"/>
          </p:cNvSpPr>
          <p:nvPr>
            <p:ph type="title"/>
          </p:nvPr>
        </p:nvSpPr>
        <p:spPr/>
        <p:txBody>
          <a:bodyPr/>
          <a:lstStyle/>
          <a:p>
            <a:endParaRPr lang="en-US"/>
          </a:p>
        </p:txBody>
      </p:sp>
      <p:sp>
        <p:nvSpPr>
          <p:cNvPr id="1048650" name="Content Placeholder 1048649"/>
          <p:cNvSpPr>
            <a:spLocks noGrp="1"/>
          </p:cNvSpPr>
          <p:nvPr>
            <p:ph idx="1"/>
          </p:nvPr>
        </p:nvSpPr>
        <p:spPr>
          <a:xfrm>
            <a:off x="628650" y="1825625"/>
            <a:ext cx="7886700" cy="4322133"/>
          </a:xfrm>
        </p:spPr>
        <p:txBody>
          <a:bodyPr/>
          <a:lstStyle/>
          <a:p>
            <a:pPr marL="0" indent="0">
              <a:buNone/>
            </a:pPr>
            <a:r>
              <a:rPr lang="en-US" sz="3200"/>
              <a:t>* 1229 ईस्वी में उसे बगदाद के अब्बासी खलीफा से मान्यता का अधिकार पत्र प्राप्त हुआ, जिससे सुल्तान के रूप में उसकी स्वतंत्र स्थिति एवं दिल्ली सल्तनत को औपचारिक मान्यता प्राप्त हुई।</a:t>
            </a:r>
          </a:p>
          <a:p>
            <a:pPr marL="0" indent="0">
              <a:buNone/>
            </a:pPr>
            <a:r>
              <a:rPr lang="en-US" sz="3200"/>
              <a:t>* 1234 से 1235 ईस्वी में तुर्कों ने भीलसा के एक प्राचीनतम हिंदू मंदिर तथा उज्जैन के महाकाल के मंदिर को लूटा और नष्ट कर दिया।</a:t>
            </a:r>
          </a:p>
          <a:p>
            <a:pPr marL="0" indent="0">
              <a:buNone/>
            </a:pPr>
            <a:r>
              <a:rPr lang="en-US" sz="3200"/>
              <a:t>* इल्तुतमिश के समय अवधि में</a:t>
            </a:r>
            <a:r>
              <a:rPr lang="en-US" sz="3200" b="1"/>
              <a:t> पिर्थू का विद्रोह </a:t>
            </a:r>
            <a:r>
              <a:rPr lang="en-US" sz="3200"/>
              <a:t>हुआ।</a:t>
            </a:r>
          </a:p>
          <a:p>
            <a:pPr marL="0" indent="0">
              <a:buNone/>
            </a:pPr>
            <a:endParaRPr lang="en-US"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048650"/>
          <p:cNvSpPr>
            <a:spLocks noGrp="1"/>
          </p:cNvSpPr>
          <p:nvPr>
            <p:ph type="title"/>
          </p:nvPr>
        </p:nvSpPr>
        <p:spPr/>
        <p:txBody>
          <a:bodyPr/>
          <a:lstStyle/>
          <a:p>
            <a:endParaRPr lang="en-US"/>
          </a:p>
        </p:txBody>
      </p:sp>
      <p:sp>
        <p:nvSpPr>
          <p:cNvPr id="1048652" name="Content Placeholder 1048651"/>
          <p:cNvSpPr>
            <a:spLocks noGrp="1"/>
          </p:cNvSpPr>
          <p:nvPr>
            <p:ph idx="1"/>
          </p:nvPr>
        </p:nvSpPr>
        <p:spPr/>
        <p:txBody>
          <a:bodyPr>
            <a:noAutofit/>
          </a:bodyPr>
          <a:lstStyle/>
          <a:p>
            <a:pPr marL="0" indent="0">
              <a:buNone/>
            </a:pPr>
            <a:r>
              <a:rPr lang="en-US" sz="3100"/>
              <a:t>* विरोधी सरदारों को परास्त कर इल्तुतमिश ने अपने वफादार गुलाम अमीरों की एक टुकड़ी रखी जिसे</a:t>
            </a:r>
            <a:r>
              <a:rPr lang="en-US" sz="3100" b="1"/>
              <a:t> तुर्कान-ए-चहलगानी या  चालीस अमीरों का समूह</a:t>
            </a:r>
            <a:r>
              <a:rPr lang="en-US" sz="3100" b="0"/>
              <a:t> कहा</a:t>
            </a:r>
            <a:r>
              <a:rPr lang="en-US" sz="3100"/>
              <a:t> जाता था।</a:t>
            </a:r>
          </a:p>
          <a:p>
            <a:pPr marL="0" indent="0">
              <a:buNone/>
            </a:pPr>
            <a:r>
              <a:rPr lang="en-US" sz="3100"/>
              <a:t>* 1221 ईसवी में दिल्ली सल्तनत को चंगेज खान के आक्रमण का खतरा उत्पन्न हो गया था जब वह ख्वारिज्म के अंतिम शाह जलालुद्दीन मंगबरनी का पीछा करता हुआ सिंध तक पहुंच गया । जलालुद्दीन ने इल्तुतमिश से शरण मांगी जिसे इल्तुतमिश ने अस्वीकार कर दिया और इस प्रकार नवोदित तुर्की साम्राज्य को बचा लिया।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048652"/>
          <p:cNvSpPr>
            <a:spLocks noGrp="1"/>
          </p:cNvSpPr>
          <p:nvPr>
            <p:ph type="title"/>
          </p:nvPr>
        </p:nvSpPr>
        <p:spPr/>
        <p:txBody>
          <a:bodyPr/>
          <a:lstStyle/>
          <a:p>
            <a:endParaRPr lang="en-US"/>
          </a:p>
        </p:txBody>
      </p:sp>
      <p:sp>
        <p:nvSpPr>
          <p:cNvPr id="1048654" name="Content Placeholder 1048653"/>
          <p:cNvSpPr>
            <a:spLocks noGrp="1"/>
          </p:cNvSpPr>
          <p:nvPr>
            <p:ph idx="1"/>
          </p:nvPr>
        </p:nvSpPr>
        <p:spPr/>
        <p:txBody>
          <a:bodyPr/>
          <a:lstStyle/>
          <a:p>
            <a:pPr marL="0" indent="0">
              <a:buNone/>
            </a:pPr>
            <a:r>
              <a:rPr lang="en-US" sz="3200"/>
              <a:t>* चंगेज खान स्वयं को भगवान का अभिशाप कहता था।</a:t>
            </a:r>
          </a:p>
          <a:p>
            <a:pPr marL="0" indent="0">
              <a:buNone/>
            </a:pPr>
            <a:r>
              <a:rPr lang="en-US" sz="3200"/>
              <a:t>* 1230 से 1231 ईस्वी में इल्तुतमिश ने बंगाल पर पूर्णरुप से अधिकार कर लिया।</a:t>
            </a:r>
          </a:p>
          <a:p>
            <a:pPr marL="0" indent="0">
              <a:buNone/>
            </a:pPr>
            <a:r>
              <a:rPr lang="en-US" sz="3200"/>
              <a:t>* सिक्कों पर इल्तुतमिश ने अपना उल्लेख खलीफा के प्रतिनिधि के रूप में कराया। इसने सिक्कों पर टकसाल का नाम लिखवाने की परंपरा शुरू की। ग्वालियर की विजय के बाद इल्तुतमिश ने अपनी पुत्री रजिया का नाम सिक्कों पर अंकित कराया।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048654"/>
          <p:cNvSpPr>
            <a:spLocks noGrp="1"/>
          </p:cNvSpPr>
          <p:nvPr>
            <p:ph type="title"/>
          </p:nvPr>
        </p:nvSpPr>
        <p:spPr/>
        <p:txBody>
          <a:bodyPr/>
          <a:lstStyle/>
          <a:p>
            <a:endParaRPr lang="en-US"/>
          </a:p>
        </p:txBody>
      </p:sp>
      <p:sp>
        <p:nvSpPr>
          <p:cNvPr id="1048656" name="Content Placeholder 1048655"/>
          <p:cNvSpPr>
            <a:spLocks noGrp="1"/>
          </p:cNvSpPr>
          <p:nvPr>
            <p:ph idx="1"/>
          </p:nvPr>
        </p:nvSpPr>
        <p:spPr/>
        <p:txBody>
          <a:bodyPr>
            <a:noAutofit/>
          </a:bodyPr>
          <a:lstStyle/>
          <a:p>
            <a:pPr marL="0" indent="0">
              <a:buNone/>
            </a:pPr>
            <a:r>
              <a:rPr lang="en-US" sz="3100"/>
              <a:t>* उसने मिनहाजुद्दीन सिराज तथा मलिक ताजुद्दीन को संरक्षण प्रदान।</a:t>
            </a:r>
          </a:p>
          <a:p>
            <a:pPr marL="0" indent="0">
              <a:buNone/>
            </a:pPr>
            <a:r>
              <a:rPr lang="en-US" sz="3100"/>
              <a:t>* उसने लाहौर के स्थान पर दिल्ली को राजधानी बनाई।</a:t>
            </a:r>
          </a:p>
          <a:p>
            <a:pPr marL="0" indent="0">
              <a:buNone/>
            </a:pPr>
            <a:r>
              <a:rPr lang="en-US" sz="3100"/>
              <a:t>* उसने इक्ता की शासन व्यवस्था और सुल्तान की सेना के निर्माण का विचार दिल्ली सल्तनत को प्रदान किया।</a:t>
            </a:r>
          </a:p>
          <a:p>
            <a:pPr marL="0" indent="0">
              <a:buNone/>
            </a:pPr>
            <a:r>
              <a:rPr lang="en-US" sz="3100"/>
              <a:t>* उसने मुद्रा में सुधार किया वह पहला तुर्क शासक था जिसने </a:t>
            </a:r>
            <a:r>
              <a:rPr lang="en-US" sz="3100" b="1"/>
              <a:t>शुद्ध अरबी सिक्के चलाए</a:t>
            </a:r>
            <a:r>
              <a:rPr lang="en-US" sz="3100"/>
              <a:t>। सल्तनत युग के दो महत्वपूर्ण सिक्को</a:t>
            </a:r>
            <a:r>
              <a:rPr lang="en-US" sz="3100" b="1"/>
              <a:t> चांदी का टंका और तांबे का जीतल</a:t>
            </a:r>
            <a:r>
              <a:rPr lang="en-US" sz="3100"/>
              <a:t> उसी ने प्रारंभ किए। इसे </a:t>
            </a:r>
            <a:r>
              <a:rPr lang="en-US" sz="3100" b="1"/>
              <a:t>सिक्कों का राजकुमार </a:t>
            </a:r>
            <a:r>
              <a:rPr lang="en-US" sz="3100"/>
              <a:t>कहा जाता है।</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048656"/>
          <p:cNvSpPr>
            <a:spLocks noGrp="1"/>
          </p:cNvSpPr>
          <p:nvPr>
            <p:ph type="title"/>
          </p:nvPr>
        </p:nvSpPr>
        <p:spPr/>
        <p:txBody>
          <a:bodyPr/>
          <a:lstStyle/>
          <a:p>
            <a:endParaRPr lang="en-US"/>
          </a:p>
        </p:txBody>
      </p:sp>
      <p:sp>
        <p:nvSpPr>
          <p:cNvPr id="1048658" name="Content Placeholder 1048657"/>
          <p:cNvSpPr>
            <a:spLocks noGrp="1"/>
          </p:cNvSpPr>
          <p:nvPr>
            <p:ph idx="1"/>
          </p:nvPr>
        </p:nvSpPr>
        <p:spPr>
          <a:xfrm>
            <a:off x="628650" y="1764055"/>
            <a:ext cx="7886700" cy="4412908"/>
          </a:xfrm>
        </p:spPr>
        <p:txBody>
          <a:bodyPr>
            <a:noAutofit/>
          </a:bodyPr>
          <a:lstStyle/>
          <a:p>
            <a:pPr marL="0" indent="0">
              <a:buNone/>
            </a:pPr>
            <a:r>
              <a:rPr lang="en-US" sz="3100"/>
              <a:t>* इल्तुतमिश ने </a:t>
            </a:r>
            <a:r>
              <a:rPr lang="en-US" sz="3100" b="1"/>
              <a:t>इक्ता संस्था</a:t>
            </a:r>
            <a:r>
              <a:rPr lang="en-US" sz="3100"/>
              <a:t> का प्रयोग भारतीय समाज की सामंतवादी व्यवस्था को समाप्त करने तथा साम्राज्य के दूरस्थ भागों को केंद्र के साथ संयुक्त करने के एक साधन के रूप में प्रयुक्त किया।</a:t>
            </a:r>
          </a:p>
          <a:p>
            <a:pPr marL="0" indent="0">
              <a:buNone/>
            </a:pPr>
            <a:r>
              <a:rPr lang="en-US" sz="3100"/>
              <a:t>* डॉक्टर के.ए.निजामी के अनुसार ऐबक ने दिल्ली सल्तनत की रूपरेखा के बारे में सिर्फ दिमागी खाका बनाया। इल्तुतमिश ने उसे एक व्यक्तित्व, एक पद, एक प्रेरणा शक्ति, एक दिशा, एक शासक वर्ग प्रदान किया।</a:t>
            </a:r>
          </a:p>
          <a:p>
            <a:pPr marL="0" indent="0">
              <a:buNone/>
            </a:pPr>
            <a:r>
              <a:rPr lang="en-US" sz="3100"/>
              <a:t>* निजामुद्दीन जुनैदी इल्तुतमिश का सबसे विश्वसनीय वजीर था।</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1048658"/>
          <p:cNvSpPr>
            <a:spLocks noGrp="1"/>
          </p:cNvSpPr>
          <p:nvPr>
            <p:ph type="title"/>
          </p:nvPr>
        </p:nvSpPr>
        <p:spPr/>
        <p:txBody>
          <a:bodyPr/>
          <a:lstStyle/>
          <a:p>
            <a:endParaRPr lang="en-US"/>
          </a:p>
        </p:txBody>
      </p:sp>
      <p:sp>
        <p:nvSpPr>
          <p:cNvPr id="1048660" name="Content Placeholder 1048659"/>
          <p:cNvSpPr>
            <a:spLocks noGrp="1"/>
          </p:cNvSpPr>
          <p:nvPr>
            <p:ph idx="1"/>
          </p:nvPr>
        </p:nvSpPr>
        <p:spPr/>
        <p:txBody>
          <a:bodyPr/>
          <a:lstStyle/>
          <a:p>
            <a:pPr marL="0" indent="0">
              <a:buNone/>
            </a:pPr>
            <a:r>
              <a:rPr lang="en-US" sz="3100"/>
              <a:t>* डॉ0 ईश्वरी प्रसाद के अनुसार इल्तुतमिश निसंदेह गुलाम वंश का वास्तविक संस्थापक था।</a:t>
            </a:r>
          </a:p>
          <a:p>
            <a:pPr marL="0" indent="0">
              <a:buNone/>
            </a:pPr>
            <a:r>
              <a:rPr lang="en-US" sz="3100"/>
              <a:t>* इल्तुतमिश के शासन का मुख्य आधार विदेशी मुसलमान थे।</a:t>
            </a:r>
          </a:p>
          <a:p>
            <a:pPr marL="0" indent="0">
              <a:buNone/>
            </a:pPr>
            <a:r>
              <a:rPr lang="en-US" sz="3100"/>
              <a:t>* उसने अपने उत्तराधिकारी के रूप में जेष्ठ पुत्र का चयन करने की सामान्य प्रथा को तोड़ दिया और अपनी पुत्री रजिया को अपना उत्तराधिकारी नियुक्त किया।</a:t>
            </a:r>
          </a:p>
          <a:p>
            <a:pPr marL="0" indent="0">
              <a:buNone/>
            </a:pPr>
            <a:r>
              <a:rPr lang="en-US" sz="3100"/>
              <a:t>* किंतु इल्तुतमिश की मृत्यु के बाद तुर्की अमीरों ने उसके पुत्र रुकनुद्दीन को गद्दी पर बैठा दिया।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048660"/>
          <p:cNvSpPr>
            <a:spLocks noGrp="1"/>
          </p:cNvSpPr>
          <p:nvPr>
            <p:ph type="title"/>
          </p:nvPr>
        </p:nvSpPr>
        <p:spPr/>
        <p:txBody>
          <a:bodyPr/>
          <a:lstStyle/>
          <a:p>
            <a:endParaRPr lang="en-US"/>
          </a:p>
        </p:txBody>
      </p:sp>
      <p:sp>
        <p:nvSpPr>
          <p:cNvPr id="1048662" name="Content Placeholder 1048661"/>
          <p:cNvSpPr>
            <a:spLocks noGrp="1"/>
          </p:cNvSpPr>
          <p:nvPr>
            <p:ph idx="1"/>
          </p:nvPr>
        </p:nvSpPr>
        <p:spPr/>
        <p:txBody>
          <a:bodyPr/>
          <a:lstStyle/>
          <a:p>
            <a:pPr marL="0" indent="0">
              <a:buNone/>
            </a:pPr>
            <a:r>
              <a:rPr lang="en-US" sz="3100"/>
              <a:t>* रुकनुद्दीन के समय में उसकी मां शाहतुर्कान के हाथ में वास्तविक सत्ता थी जो अति महत्वाकांक्षी और निर्दयी महिला थी। इसे जन समूह द्वारा अपदस्थ कर रजिया को सुल्तान बनाया गया।</a:t>
            </a:r>
          </a:p>
          <a:p>
            <a:pPr marL="0" indent="0">
              <a:buNone/>
            </a:pPr>
            <a:r>
              <a:rPr lang="en-US" sz="3800" b="1">
                <a:solidFill>
                  <a:srgbClr val="008000"/>
                </a:solidFill>
              </a:rPr>
              <a:t>Thanks</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599</Words>
  <Application>WPS Office</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Purnea University, purnea  Class     : B.A. Part 2nd Subject : History Honours                   Paper    : 3rd Madieval India (1206-1764) Topic     : Establishment of Turkish Rule   With Special Reference to Iltutmish</vt:lpstr>
      <vt:lpstr>इल्तुतमिश(1210-1236 ई.)</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Purnea University, purnea  Class     : B.A. Part 2nd Subject : History Honours                   Paper    : 3rd Madieval India (1206-1764) Topic     : Establishment of Turkish Rule   With Special Reference to Iltutmish</dc:title>
  <dc:creator>CPH1909</dc:creator>
  <cp:lastModifiedBy>ADMIN</cp:lastModifiedBy>
  <cp:revision>1</cp:revision>
  <dcterms:created xsi:type="dcterms:W3CDTF">2015-05-11T11:30:45Z</dcterms:created>
  <dcterms:modified xsi:type="dcterms:W3CDTF">2020-04-22T10:02:37Z</dcterms:modified>
</cp:coreProperties>
</file>