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47" d="100"/>
          <a:sy n="47" d="100"/>
        </p:scale>
        <p:origin x="-966"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600"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601"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602" name="Date Placeholder 3"/>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03" name="Footer Placeholder 4"/>
          <p:cNvSpPr>
            <a:spLocks noGrp="1"/>
          </p:cNvSpPr>
          <p:nvPr>
            <p:ph type="ftr" sz="quarter" idx="11"/>
          </p:nvPr>
        </p:nvSpPr>
        <p:spPr/>
        <p:txBody>
          <a:bodyPr/>
          <a:lstStyle/>
          <a:p>
            <a:endParaRPr lang="zh-CN" altLang="en-US"/>
          </a:p>
        </p:txBody>
      </p:sp>
      <p:sp>
        <p:nvSpPr>
          <p:cNvPr id="1048604"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20" name="Title 1"/>
          <p:cNvSpPr>
            <a:spLocks noGrp="1"/>
          </p:cNvSpPr>
          <p:nvPr>
            <p:ph type="title"/>
          </p:nvPr>
        </p:nvSpPr>
        <p:spPr/>
        <p:txBody>
          <a:bodyPr/>
          <a:lstStyle/>
          <a:p>
            <a:r>
              <a:rPr lang="en-US" altLang="zh-CN" smtClean="0"/>
              <a:t>Click to edit Master title style</a:t>
            </a:r>
            <a:endParaRPr lang="en-US" dirty="0"/>
          </a:p>
        </p:txBody>
      </p:sp>
      <p:sp>
        <p:nvSpPr>
          <p:cNvPr id="1048621"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2" name="Date Placeholder 3"/>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23" name="Footer Placeholder 4"/>
          <p:cNvSpPr>
            <a:spLocks noGrp="1"/>
          </p:cNvSpPr>
          <p:nvPr>
            <p:ph type="ftr" sz="quarter" idx="11"/>
          </p:nvPr>
        </p:nvSpPr>
        <p:spPr/>
        <p:txBody>
          <a:bodyPr/>
          <a:lstStyle/>
          <a:p>
            <a:endParaRPr lang="zh-CN" altLang="en-US"/>
          </a:p>
        </p:txBody>
      </p:sp>
      <p:sp>
        <p:nvSpPr>
          <p:cNvPr id="1048624"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09"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10"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1" name="Date Placeholder 3"/>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12" name="Footer Placeholder 4"/>
          <p:cNvSpPr>
            <a:spLocks noGrp="1"/>
          </p:cNvSpPr>
          <p:nvPr>
            <p:ph type="ftr" sz="quarter" idx="11"/>
          </p:nvPr>
        </p:nvSpPr>
        <p:spPr/>
        <p:txBody>
          <a:bodyPr/>
          <a:lstStyle/>
          <a:p>
            <a:endParaRPr lang="zh-CN" altLang="en-US"/>
          </a:p>
        </p:txBody>
      </p:sp>
      <p:sp>
        <p:nvSpPr>
          <p:cNvPr id="1048613"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ltLang="zh-CN" smtClean="0"/>
              <a:t>Click to edit Master title style</a:t>
            </a:r>
            <a:endParaRPr lang="en-US" dirty="0"/>
          </a:p>
        </p:txBody>
      </p:sp>
      <p:sp>
        <p:nvSpPr>
          <p:cNvPr id="1048582"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5"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26"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27" name="Date Placeholder 3"/>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28" name="Footer Placeholder 4"/>
          <p:cNvSpPr>
            <a:spLocks noGrp="1"/>
          </p:cNvSpPr>
          <p:nvPr>
            <p:ph type="ftr" sz="quarter" idx="11"/>
          </p:nvPr>
        </p:nvSpPr>
        <p:spPr/>
        <p:txBody>
          <a:bodyPr/>
          <a:lstStyle/>
          <a:p>
            <a:endParaRPr lang="zh-CN" altLang="en-US"/>
          </a:p>
        </p:txBody>
      </p:sp>
      <p:sp>
        <p:nvSpPr>
          <p:cNvPr id="1048629"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30" name="Title 1"/>
          <p:cNvSpPr>
            <a:spLocks noGrp="1"/>
          </p:cNvSpPr>
          <p:nvPr>
            <p:ph type="title"/>
          </p:nvPr>
        </p:nvSpPr>
        <p:spPr/>
        <p:txBody>
          <a:bodyPr/>
          <a:lstStyle/>
          <a:p>
            <a:r>
              <a:rPr lang="en-US" altLang="zh-CN" smtClean="0"/>
              <a:t>Click to edit Master title style</a:t>
            </a:r>
            <a:endParaRPr lang="en-US" dirty="0"/>
          </a:p>
        </p:txBody>
      </p:sp>
      <p:sp>
        <p:nvSpPr>
          <p:cNvPr id="1048631"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2"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3" name="Date Placeholder 4"/>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34" name="Footer Placeholder 5"/>
          <p:cNvSpPr>
            <a:spLocks noGrp="1"/>
          </p:cNvSpPr>
          <p:nvPr>
            <p:ph type="ftr" sz="quarter" idx="11"/>
          </p:nvPr>
        </p:nvSpPr>
        <p:spPr/>
        <p:txBody>
          <a:bodyPr/>
          <a:lstStyle/>
          <a:p>
            <a:endParaRPr lang="zh-CN" altLang="en-US"/>
          </a:p>
        </p:txBody>
      </p:sp>
      <p:sp>
        <p:nvSpPr>
          <p:cNvPr id="1048635"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6"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37"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38"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40"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1" name="Date Placeholder 6"/>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42" name="Footer Placeholder 7"/>
          <p:cNvSpPr>
            <a:spLocks noGrp="1"/>
          </p:cNvSpPr>
          <p:nvPr>
            <p:ph type="ftr" sz="quarter" idx="11"/>
          </p:nvPr>
        </p:nvSpPr>
        <p:spPr/>
        <p:txBody>
          <a:bodyPr/>
          <a:lstStyle/>
          <a:p>
            <a:endParaRPr lang="zh-CN" altLang="en-US"/>
          </a:p>
        </p:txBody>
      </p:sp>
      <p:sp>
        <p:nvSpPr>
          <p:cNvPr id="1048643"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r>
              <a:rPr lang="en-US" altLang="zh-CN" smtClean="0"/>
              <a:t>Click to edit Master title style</a:t>
            </a:r>
            <a:endParaRPr lang="en-US" dirty="0"/>
          </a:p>
        </p:txBody>
      </p:sp>
      <p:sp>
        <p:nvSpPr>
          <p:cNvPr id="1048606" name="Date Placeholder 2"/>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07" name="Footer Placeholder 3"/>
          <p:cNvSpPr>
            <a:spLocks noGrp="1"/>
          </p:cNvSpPr>
          <p:nvPr>
            <p:ph type="ftr" sz="quarter" idx="11"/>
          </p:nvPr>
        </p:nvSpPr>
        <p:spPr/>
        <p:txBody>
          <a:bodyPr/>
          <a:lstStyle/>
          <a:p>
            <a:endParaRPr lang="zh-CN" altLang="en-US"/>
          </a:p>
        </p:txBody>
      </p:sp>
      <p:sp>
        <p:nvSpPr>
          <p:cNvPr id="1048608"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4" name="Date Placeholder 1"/>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45" name="Footer Placeholder 2"/>
          <p:cNvSpPr>
            <a:spLocks noGrp="1"/>
          </p:cNvSpPr>
          <p:nvPr>
            <p:ph type="ftr" sz="quarter" idx="11"/>
          </p:nvPr>
        </p:nvSpPr>
        <p:spPr/>
        <p:txBody>
          <a:bodyPr/>
          <a:lstStyle/>
          <a:p>
            <a:endParaRPr lang="zh-CN" altLang="en-US"/>
          </a:p>
        </p:txBody>
      </p:sp>
      <p:sp>
        <p:nvSpPr>
          <p:cNvPr id="1048646"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7"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48"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9"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50" name="Date Placeholder 4"/>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51" name="Footer Placeholder 5"/>
          <p:cNvSpPr>
            <a:spLocks noGrp="1"/>
          </p:cNvSpPr>
          <p:nvPr>
            <p:ph type="ftr" sz="quarter" idx="11"/>
          </p:nvPr>
        </p:nvSpPr>
        <p:spPr/>
        <p:txBody>
          <a:bodyPr/>
          <a:lstStyle/>
          <a:p>
            <a:endParaRPr lang="zh-CN" altLang="en-US"/>
          </a:p>
        </p:txBody>
      </p:sp>
      <p:sp>
        <p:nvSpPr>
          <p:cNvPr id="1048652"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14"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15"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16"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17" name="Date Placeholder 4"/>
          <p:cNvSpPr>
            <a:spLocks noGrp="1"/>
          </p:cNvSpPr>
          <p:nvPr>
            <p:ph type="dt" sz="half" idx="10"/>
          </p:nvPr>
        </p:nvSpPr>
        <p:spPr/>
        <p:txBody>
          <a:bodyPr/>
          <a:lstStyle/>
          <a:p>
            <a:fld id="{70BC1078-46ED-40F9-8930-935BAD7C2B02}" type="datetimeFigureOut">
              <a:rPr lang="zh-CN" altLang="en-US" smtClean="0"/>
              <a:pPr/>
              <a:t>2020/4/24</a:t>
            </a:fld>
            <a:endParaRPr lang="zh-CN" altLang="en-US"/>
          </a:p>
        </p:txBody>
      </p:sp>
      <p:sp>
        <p:nvSpPr>
          <p:cNvPr id="1048618" name="Footer Placeholder 5"/>
          <p:cNvSpPr>
            <a:spLocks noGrp="1"/>
          </p:cNvSpPr>
          <p:nvPr>
            <p:ph type="ftr" sz="quarter" idx="11"/>
          </p:nvPr>
        </p:nvSpPr>
        <p:spPr/>
        <p:txBody>
          <a:bodyPr/>
          <a:lstStyle/>
          <a:p>
            <a:endParaRPr lang="zh-CN" altLang="en-US"/>
          </a:p>
        </p:txBody>
      </p:sp>
      <p:sp>
        <p:nvSpPr>
          <p:cNvPr id="1048619"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2020/4/24</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D5CD"/>
        </a:solidFill>
        <a:effectLst/>
      </p:bgPr>
    </p:bg>
    <p:spTree>
      <p:nvGrpSpPr>
        <p:cNvPr id="1" name=""/>
        <p:cNvGrpSpPr/>
        <p:nvPr/>
      </p:nvGrpSpPr>
      <p:grpSpPr>
        <a:xfrm>
          <a:off x="0" y="0"/>
          <a:ext cx="0" cy="0"/>
          <a:chOff x="0" y="0"/>
          <a:chExt cx="0" cy="0"/>
        </a:xfrm>
      </p:grpSpPr>
      <p:sp>
        <p:nvSpPr>
          <p:cNvPr id="1048586" name="Title 1048585"/>
          <p:cNvSpPr>
            <a:spLocks noGrp="1"/>
          </p:cNvSpPr>
          <p:nvPr>
            <p:ph type="title"/>
          </p:nvPr>
        </p:nvSpPr>
        <p:spPr>
          <a:xfrm>
            <a:off x="79014" y="219513"/>
            <a:ext cx="8985973" cy="4719649"/>
          </a:xfrm>
        </p:spPr>
        <p:txBody>
          <a:bodyPr>
            <a:normAutofit fontScale="90000"/>
          </a:bodyPr>
          <a:lstStyle/>
          <a:p>
            <a:r>
              <a:rPr lang="en-US" sz="6444"/>
              <a:t>  </a:t>
            </a:r>
            <a:r>
              <a:rPr lang="en-US" sz="6444" b="1">
                <a:solidFill>
                  <a:srgbClr val="9933FF"/>
                </a:solidFill>
              </a:rPr>
              <a:t>Purnea University, purnea</a:t>
            </a:r>
            <a:br>
              <a:rPr lang="en-US" sz="6444" b="1">
                <a:solidFill>
                  <a:srgbClr val="9933FF"/>
                </a:solidFill>
              </a:rPr>
            </a:br>
            <a:r>
              <a:rPr lang="en-US" sz="5444" b="1">
                <a:solidFill>
                  <a:srgbClr val="9933FF"/>
                </a:solidFill>
              </a:rPr>
              <a:t> </a:t>
            </a:r>
            <a:br>
              <a:rPr lang="en-US" sz="5444" b="1">
                <a:solidFill>
                  <a:srgbClr val="9933FF"/>
                </a:solidFill>
              </a:rPr>
            </a:br>
            <a:r>
              <a:rPr lang="en-US" b="1"/>
              <a:t>Class     : B.A. part - 2nd </a:t>
            </a:r>
            <a:br>
              <a:rPr lang="en-US" b="1"/>
            </a:br>
            <a:r>
              <a:rPr lang="en-US" b="1"/>
              <a:t>Subject : History (Hon.)                            </a:t>
            </a:r>
            <a:r>
              <a:rPr lang="en-US" sz="4333" b="1"/>
              <a:t>Paper    : 3rd, Medieval India (1206 - 1764)                   </a:t>
            </a:r>
            <a:br>
              <a:rPr lang="en-US" sz="4333" b="1"/>
            </a:br>
            <a:r>
              <a:rPr lang="en-US" b="1"/>
              <a:t>Topic    : Establishment of Turkish Rule  </a:t>
            </a:r>
            <a:r>
              <a:rPr lang="en-US" sz="4333" b="1"/>
              <a:t>With Special reference to Rajiya Sultana    </a:t>
            </a:r>
            <a:br>
              <a:rPr lang="en-US" sz="4333" b="1"/>
            </a:br>
            <a:r>
              <a:rPr lang="en-US"/>
              <a:t>       </a:t>
            </a:r>
          </a:p>
        </p:txBody>
      </p:sp>
      <p:sp>
        <p:nvSpPr>
          <p:cNvPr id="1048587" name="Content Placeholder 1048586"/>
          <p:cNvSpPr>
            <a:spLocks noGrp="1"/>
          </p:cNvSpPr>
          <p:nvPr>
            <p:ph idx="1"/>
          </p:nvPr>
        </p:nvSpPr>
        <p:spPr>
          <a:xfrm>
            <a:off x="4014946" y="5012406"/>
            <a:ext cx="4500401" cy="1636619"/>
          </a:xfrm>
        </p:spPr>
        <p:txBody>
          <a:bodyPr>
            <a:normAutofit fontScale="85714" lnSpcReduction="20000"/>
          </a:bodyPr>
          <a:lstStyle/>
          <a:p>
            <a:pPr marL="0" indent="0">
              <a:buNone/>
            </a:pPr>
            <a:r>
              <a:rPr lang="en-US" sz="3536" b="1">
                <a:solidFill>
                  <a:srgbClr val="002060"/>
                </a:solidFill>
              </a:rPr>
              <a:t>Dr. Suresh Kumar Meena</a:t>
            </a:r>
            <a:r>
              <a:rPr lang="en-US" sz="3229" b="1">
                <a:solidFill>
                  <a:srgbClr val="002060"/>
                </a:solidFill>
              </a:rPr>
              <a:t>     </a:t>
            </a:r>
            <a:r>
              <a:rPr lang="en-US">
                <a:solidFill>
                  <a:srgbClr val="002060"/>
                </a:solidFill>
              </a:rPr>
              <a:t>             </a:t>
            </a:r>
            <a:r>
              <a:rPr lang="en-US" sz="3255" b="0">
                <a:solidFill>
                  <a:srgbClr val="002060"/>
                </a:solidFill>
              </a:rPr>
              <a:t>Assistant Professor, History </a:t>
            </a:r>
          </a:p>
          <a:p>
            <a:pPr marL="0" indent="0">
              <a:buNone/>
            </a:pPr>
            <a:r>
              <a:rPr lang="en-US" sz="3440" b="1">
                <a:solidFill>
                  <a:srgbClr val="002060"/>
                </a:solidFill>
              </a:rPr>
              <a:t>M. L. Arya College, Kasba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048587"/>
          <p:cNvSpPr>
            <a:spLocks noGrp="1"/>
          </p:cNvSpPr>
          <p:nvPr>
            <p:ph type="title"/>
          </p:nvPr>
        </p:nvSpPr>
        <p:spPr/>
        <p:txBody>
          <a:bodyPr/>
          <a:lstStyle/>
          <a:p>
            <a:r>
              <a:rPr lang="en-US" sz="5500" b="1">
                <a:solidFill>
                  <a:srgbClr val="008000"/>
                </a:solidFill>
              </a:rPr>
              <a:t>रजिया सुल्ताना (1236-1240 )</a:t>
            </a:r>
          </a:p>
        </p:txBody>
      </p:sp>
      <p:sp>
        <p:nvSpPr>
          <p:cNvPr id="1048589" name="Content Placeholder 1048588"/>
          <p:cNvSpPr>
            <a:spLocks noGrp="1"/>
          </p:cNvSpPr>
          <p:nvPr>
            <p:ph idx="1"/>
          </p:nvPr>
        </p:nvSpPr>
        <p:spPr/>
        <p:txBody>
          <a:bodyPr/>
          <a:lstStyle/>
          <a:p>
            <a:pPr marL="0" indent="0">
              <a:buNone/>
            </a:pPr>
            <a:r>
              <a:rPr lang="en-US" sz="3100"/>
              <a:t>* ग्वालियर से वापस आने पर इल्तुतमिश ने रजिया को अपना उत्तराधिकारी घोषित कर दिया और चांदी के टंके पर उसका नाम अंकित करवाया।</a:t>
            </a:r>
          </a:p>
          <a:p>
            <a:pPr marL="0" indent="0">
              <a:buNone/>
            </a:pPr>
            <a:r>
              <a:rPr lang="en-US" sz="3100"/>
              <a:t>* इल्तुतमिश की मृत्यु के बाद 30 वर्षों का इतिहास सुल्तानों  व अमीरों के बीच सत्ता के अधिकार के लिए संघर्ष का इतिहास था।</a:t>
            </a:r>
          </a:p>
          <a:p>
            <a:pPr marL="0" indent="0">
              <a:buNone/>
            </a:pPr>
            <a:r>
              <a:rPr lang="en-US" sz="3100"/>
              <a:t>* रजिया के काल से ही राजतंत्र और तुर्की सरदारों के बीच संघर्ष आरंभ हुआ।</a:t>
            </a:r>
          </a:p>
          <a:p>
            <a:pPr marL="0" indent="0">
              <a:buNone/>
            </a:pPr>
            <a:endParaRPr lang="en-US" sz="31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048589"/>
          <p:cNvSpPr>
            <a:spLocks noGrp="1"/>
          </p:cNvSpPr>
          <p:nvPr>
            <p:ph type="title"/>
          </p:nvPr>
        </p:nvSpPr>
        <p:spPr/>
        <p:txBody>
          <a:bodyPr/>
          <a:lstStyle/>
          <a:p>
            <a:endParaRPr lang="en-US"/>
          </a:p>
        </p:txBody>
      </p:sp>
      <p:sp>
        <p:nvSpPr>
          <p:cNvPr id="1048591" name="Content Placeholder 1048590"/>
          <p:cNvSpPr>
            <a:spLocks noGrp="1"/>
          </p:cNvSpPr>
          <p:nvPr>
            <p:ph idx="1"/>
          </p:nvPr>
        </p:nvSpPr>
        <p:spPr>
          <a:xfrm>
            <a:off x="628650" y="1690689"/>
            <a:ext cx="7886700" cy="4351338"/>
          </a:xfrm>
        </p:spPr>
        <p:txBody>
          <a:bodyPr>
            <a:noAutofit/>
          </a:bodyPr>
          <a:lstStyle/>
          <a:p>
            <a:pPr marL="0" indent="0">
              <a:buNone/>
            </a:pPr>
            <a:r>
              <a:rPr lang="en-US" sz="3100"/>
              <a:t>* रजिया के मामले में पहली बार दिल्ली की जनता ने उत्तराधिकार के प्रश्न पर स्वयं निर्णय लिया। रजिया ने जनता के दरबार में लाल वस्त्र धारण करके न्याय की मांग की।</a:t>
            </a:r>
          </a:p>
          <a:p>
            <a:pPr marL="0" indent="0">
              <a:buNone/>
            </a:pPr>
            <a:r>
              <a:rPr lang="en-US" sz="3100"/>
              <a:t>* उसका विरोध प्रसिद्ध तुर्क अमीरों ने किया जिनमें निजामुलमुल्कजुनैदी, मलिक अलाउद्दीन जानी, मलिक सैफुद्दीन कूची, कबीर खाँ अयाज और मलिक ईजुद्दीन सलारी प्रमुख थे।</a:t>
            </a:r>
          </a:p>
          <a:p>
            <a:pPr marL="0" indent="0">
              <a:buNone/>
            </a:pPr>
            <a:r>
              <a:rPr lang="en-US" sz="3100"/>
              <a:t>* रजिया के विरुद्ध विद्रोह का नेतृत्व </a:t>
            </a:r>
            <a:r>
              <a:rPr lang="en-US" sz="3100" b="1"/>
              <a:t>एतगीन व अल्तूनिया</a:t>
            </a:r>
            <a:r>
              <a:rPr lang="en-US" sz="3100"/>
              <a:t> ने किया।</a:t>
            </a:r>
          </a:p>
          <a:p>
            <a:pPr marL="0" indent="0">
              <a:buNone/>
            </a:pPr>
            <a:endParaRPr lang="en-US" sz="3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title"/>
          </p:nvPr>
        </p:nvSpPr>
        <p:spPr/>
        <p:txBody>
          <a:bodyPr/>
          <a:lstStyle/>
          <a:p>
            <a:endParaRPr lang="en-US"/>
          </a:p>
        </p:txBody>
      </p:sp>
      <p:sp>
        <p:nvSpPr>
          <p:cNvPr id="1048593" name="Content Placeholder 1048592"/>
          <p:cNvSpPr>
            <a:spLocks noGrp="1"/>
          </p:cNvSpPr>
          <p:nvPr>
            <p:ph idx="1"/>
          </p:nvPr>
        </p:nvSpPr>
        <p:spPr/>
        <p:txBody>
          <a:bodyPr/>
          <a:lstStyle/>
          <a:p>
            <a:pPr marL="0" indent="0">
              <a:buNone/>
            </a:pPr>
            <a:r>
              <a:rPr lang="en-US" sz="3100"/>
              <a:t>* रजिया ने पर्दा प्रथा त्याग दिया और पुरुषों के समान कुबा/कोट और कुलाह/टोपी पहनकर दरबार में बैठती थी तथा शासन का कार्य वह स्वयं संभालती थी।</a:t>
            </a:r>
          </a:p>
          <a:p>
            <a:pPr marL="0" indent="0">
              <a:buNone/>
            </a:pPr>
            <a:r>
              <a:rPr lang="en-US" sz="3100"/>
              <a:t>* एतगीन को रजिया ने बंदायू का अक्तादार और फिर अमीर हाजिब का महत्वपूर्ण पद तथा अल्तूनिया को तबरहिंद/बठिंडा का इक्तादार नियुक्त किया।</a:t>
            </a:r>
          </a:p>
          <a:p>
            <a:pPr marL="0" indent="0">
              <a:buNone/>
            </a:pPr>
            <a:r>
              <a:rPr lang="en-US" sz="3100"/>
              <a:t>* एक अबीसीनियाई हब्शी अफसर </a:t>
            </a:r>
            <a:r>
              <a:rPr lang="en-US" sz="3100" b="1"/>
              <a:t>जलालुद्दीन याकूत</a:t>
            </a:r>
            <a:r>
              <a:rPr lang="en-US" sz="3100"/>
              <a:t> को अमीर आखूर/अश्वशाला का प्रधान नियुक्त किया जिससे वह विशेष अनुराग रखती थी।</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048593"/>
          <p:cNvSpPr>
            <a:spLocks noGrp="1"/>
          </p:cNvSpPr>
          <p:nvPr>
            <p:ph type="title"/>
          </p:nvPr>
        </p:nvSpPr>
        <p:spPr/>
        <p:txBody>
          <a:bodyPr/>
          <a:lstStyle/>
          <a:p>
            <a:endParaRPr lang="en-US"/>
          </a:p>
        </p:txBody>
      </p:sp>
      <p:sp>
        <p:nvSpPr>
          <p:cNvPr id="1048595" name="Content Placeholder 1048594"/>
          <p:cNvSpPr>
            <a:spLocks noGrp="1"/>
          </p:cNvSpPr>
          <p:nvPr>
            <p:ph idx="1"/>
          </p:nvPr>
        </p:nvSpPr>
        <p:spPr/>
        <p:txBody>
          <a:bodyPr/>
          <a:lstStyle/>
          <a:p>
            <a:pPr marL="0" indent="0">
              <a:buNone/>
            </a:pPr>
            <a:r>
              <a:rPr lang="en-US" sz="3100"/>
              <a:t>* 1240 ईस्वी में सरहिंद के सूबेदार अल्तूनिया ने विद्रोह कर दिया और अमीरों ने रजिया के भाई बहराम शाह को दिल्ली की गद्दी पर बैठाया।</a:t>
            </a:r>
          </a:p>
          <a:p>
            <a:pPr marL="0" indent="0">
              <a:buNone/>
            </a:pPr>
            <a:r>
              <a:rPr lang="en-US" sz="3100"/>
              <a:t>* रजिया ने अल्तूनिया से विवाह कर लिया और दोनों दिल्ली की और बड़े किंतु वह बहराम शाह द्वारा पराजित हुई और 13 अक्टूबर 1240 ईस्वी को कैथल में उसकी हत्या कर दी गई।</a:t>
            </a:r>
          </a:p>
          <a:p>
            <a:pPr marL="0" indent="0">
              <a:buNone/>
            </a:pPr>
            <a:r>
              <a:rPr lang="en-US" sz="3100"/>
              <a:t>* रजिया के राज्यारोहण में दिल्ली की सेना, जनता और अधिकारियों का सहयोग था।</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048595"/>
          <p:cNvSpPr>
            <a:spLocks noGrp="1"/>
          </p:cNvSpPr>
          <p:nvPr>
            <p:ph type="title"/>
          </p:nvPr>
        </p:nvSpPr>
        <p:spPr/>
        <p:txBody>
          <a:bodyPr/>
          <a:lstStyle/>
          <a:p>
            <a:endParaRPr lang="en-US"/>
          </a:p>
        </p:txBody>
      </p:sp>
      <p:sp>
        <p:nvSpPr>
          <p:cNvPr id="1048597" name="Content Placeholder 1048596"/>
          <p:cNvSpPr>
            <a:spLocks noGrp="1"/>
          </p:cNvSpPr>
          <p:nvPr>
            <p:ph idx="1"/>
          </p:nvPr>
        </p:nvSpPr>
        <p:spPr/>
        <p:txBody>
          <a:bodyPr>
            <a:noAutofit/>
          </a:bodyPr>
          <a:lstStyle/>
          <a:p>
            <a:pPr marL="0" indent="0">
              <a:buNone/>
            </a:pPr>
            <a:r>
              <a:rPr lang="en-US" sz="3000"/>
              <a:t>* रजिया की असफलता का मुख्य कारण तुर्की गुलाम सरदारों की महत्वाकांक्षी थी। कुछ इतिहासकार रजिया की असफलता का कारण उसके महिला होने को मानते हैं।</a:t>
            </a:r>
          </a:p>
          <a:p>
            <a:pPr marL="0" indent="0">
              <a:buNone/>
            </a:pPr>
            <a:r>
              <a:rPr lang="en-US" sz="3000"/>
              <a:t>* एलफिंस्टन के अनुसार यदि रजिया स्त्री ने होती तो उसका नाम भारत के महान मुस्लिम शासकों में लिया जाता।</a:t>
            </a:r>
          </a:p>
          <a:p>
            <a:pPr marL="0" indent="0">
              <a:buNone/>
            </a:pPr>
            <a:r>
              <a:rPr lang="en-US" sz="3000" b="1">
                <a:solidFill>
                  <a:srgbClr val="000000"/>
                </a:solidFill>
              </a:rPr>
              <a:t>* मोइजुद्दीन बहराम शाह (1240 से 1242 ईस्वी) -</a:t>
            </a:r>
            <a:r>
              <a:rPr lang="en-US" sz="3000" b="0">
                <a:solidFill>
                  <a:srgbClr val="000000"/>
                </a:solidFill>
              </a:rPr>
              <a:t> अपनी शासन सत्ता को सुरक्षित रखने के लिए तुर्क अधिकारियों ने एक नवीन पद नायब मुल्कत की स्थापना की जो संपूर्ण अधिकारों का स्वामी होगा यह पद एक संग रक्षक के समान था।</a:t>
            </a:r>
            <a:endParaRPr lang="en-US" sz="3000" b="1">
              <a:solidFill>
                <a:srgbClr val="008000"/>
              </a:solidFill>
            </a:endParaRPr>
          </a:p>
          <a:p>
            <a:pPr marL="0" indent="0">
              <a:buNone/>
            </a:pPr>
            <a:endParaRPr lang="en-US" sz="3000" b="1">
              <a:solidFill>
                <a:srgbClr val="008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048597"/>
          <p:cNvSpPr>
            <a:spLocks noGrp="1"/>
          </p:cNvSpPr>
          <p:nvPr>
            <p:ph type="title"/>
          </p:nvPr>
        </p:nvSpPr>
        <p:spPr/>
        <p:txBody>
          <a:bodyPr/>
          <a:lstStyle/>
          <a:p>
            <a:endParaRPr lang="en-US"/>
          </a:p>
        </p:txBody>
      </p:sp>
      <p:sp>
        <p:nvSpPr>
          <p:cNvPr id="1048599" name="Content Placeholder 1048598"/>
          <p:cNvSpPr>
            <a:spLocks noGrp="1"/>
          </p:cNvSpPr>
          <p:nvPr>
            <p:ph idx="1"/>
          </p:nvPr>
        </p:nvSpPr>
        <p:spPr/>
        <p:txBody>
          <a:bodyPr>
            <a:noAutofit/>
          </a:bodyPr>
          <a:lstStyle/>
          <a:p>
            <a:pPr marL="0" indent="0">
              <a:buNone/>
            </a:pPr>
            <a:r>
              <a:rPr lang="en-US" sz="2800"/>
              <a:t>* सर्वप्रथम यह पद ( नायब ) रजिया के विरुद्ध षड्यंत्र करने वाले एक नेता एतगीन को मिला। इस प्रकार वास्तविक शक्ति व सत्ता के अब तीन दावेदार थे - सुल्तान, नायक और वजीर।</a:t>
            </a:r>
          </a:p>
          <a:p>
            <a:pPr marL="0" indent="0">
              <a:buNone/>
            </a:pPr>
            <a:r>
              <a:rPr lang="en-US" sz="2800"/>
              <a:t>* उसके शासनकाल में 1241 ई. में मंगोलो का आक्रमण हुआ था।</a:t>
            </a:r>
          </a:p>
          <a:p>
            <a:pPr marL="0" indent="0">
              <a:buNone/>
            </a:pPr>
            <a:r>
              <a:rPr lang="en-US" sz="2800" b="1"/>
              <a:t>* अलाउद्दीन मसूद शाह (1242 से 1246 ईस्वी) - </a:t>
            </a:r>
            <a:r>
              <a:rPr lang="en-US" sz="2800" b="0"/>
              <a:t>इसके</a:t>
            </a:r>
            <a:r>
              <a:rPr lang="en-US" sz="2800"/>
              <a:t> शासनकाल में समस्त शक्ति 40 सदस्यों के पास थी। सुल्तान नाममात्र के लिए ही था।</a:t>
            </a:r>
          </a:p>
          <a:p>
            <a:pPr marL="0" indent="0">
              <a:buNone/>
            </a:pPr>
            <a:r>
              <a:rPr lang="en-US" sz="2800"/>
              <a:t>* बलबन अमीर-ए-हाजिब के पद पर नियुक्त हुआ तथा उसने धीरे-धीरे अपनी शक्ति बढ़ानी शुरू कर दी।</a:t>
            </a:r>
          </a:p>
          <a:p>
            <a:pPr marL="0" indent="0">
              <a:buNone/>
            </a:pPr>
            <a:r>
              <a:rPr lang="en-US" sz="3400" b="1">
                <a:solidFill>
                  <a:srgbClr val="0070C0"/>
                </a:solidFill>
              </a:rPr>
              <a:t> Thanks</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514</Words>
  <Application>WPS Office</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Purnea University, purnea   Class     : B.A. part - 2nd  Subject : History (Hon.)                            Paper    : 3rd, Medieval India (1206 - 1764)                    Topic    : Establishment of Turkish Rule  With Special reference to Rajiya Sultana            </vt:lpstr>
      <vt:lpstr>रजिया सुल्ताना (1236-1240 )</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Purnea University, purnea   Class     : B.A. part - 2nd  Subject : History (Hon.)                            Paper    : 3rd, Medieval India (1206 - 1764)                    Topic    : Establishment of Turkish Rule  With Special reference to Rajiya Sultana            </dc:title>
  <dc:creator>CPH1909</dc:creator>
  <cp:lastModifiedBy>ADMIN</cp:lastModifiedBy>
  <cp:revision>1</cp:revision>
  <dcterms:created xsi:type="dcterms:W3CDTF">2015-05-11T11:30:45Z</dcterms:created>
  <dcterms:modified xsi:type="dcterms:W3CDTF">2020-04-24T11:11:05Z</dcterms:modified>
</cp:coreProperties>
</file>