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726" y="-9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7AC9AB-A5AD-5949-A208-48984FD1B9D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8C550C64-AE10-9849-87D6-AD55EFB9FD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8A819796-0FBC-D347-BFE6-BC53977502AD}"/>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5" name="Footer Placeholder 4">
            <a:extLst>
              <a:ext uri="{FF2B5EF4-FFF2-40B4-BE49-F238E27FC236}">
                <a16:creationId xmlns:a16="http://schemas.microsoft.com/office/drawing/2014/main" xmlns="" id="{3F96C355-4974-314C-9785-95F5EE402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B4609BB-85EA-AF49-98AB-7843C6382480}"/>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421911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44FE6F-042B-6F40-A268-6F4DF7E9A86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7A7CE286-5993-264A-BF21-081DE320EFE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D155A19-9B15-AB4C-99A6-C75C7D6B8EFD}"/>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5" name="Footer Placeholder 4">
            <a:extLst>
              <a:ext uri="{FF2B5EF4-FFF2-40B4-BE49-F238E27FC236}">
                <a16:creationId xmlns:a16="http://schemas.microsoft.com/office/drawing/2014/main" xmlns="" id="{3A038D56-FE05-814E-A852-8B93F9800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4C4CEE3-9278-4548-A07F-100802EAAA7E}"/>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3885185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81790F9-34D4-1546-8A2F-8B586D5CD00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D8C863B0-9A7D-8744-A2AA-F2C5F9D36D6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9A22CB9-73AF-EE4A-8E7E-FE0C0A76EF8F}"/>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5" name="Footer Placeholder 4">
            <a:extLst>
              <a:ext uri="{FF2B5EF4-FFF2-40B4-BE49-F238E27FC236}">
                <a16:creationId xmlns:a16="http://schemas.microsoft.com/office/drawing/2014/main" xmlns="" id="{71DFB8FF-D220-204A-AD64-4DBF6A0B51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0F9160C-02A7-A545-B7DE-F422E995E172}"/>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4162606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595C6E-66DD-CB44-A3C5-E95F9E7D925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4CFD9F4C-44EE-AF42-8B0E-6EDA56670BB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06357BC-29F6-F94A-ABFF-E72CE8FC7744}"/>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5" name="Footer Placeholder 4">
            <a:extLst>
              <a:ext uri="{FF2B5EF4-FFF2-40B4-BE49-F238E27FC236}">
                <a16:creationId xmlns:a16="http://schemas.microsoft.com/office/drawing/2014/main" xmlns="" id="{D053224A-A915-0548-B7DF-7B1A3339A3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A3B4A7F-86EA-4145-9E57-0FBCFA865B81}"/>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29345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74D7BC-FB58-CA44-9BF2-4E8C1C80634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CCD6FC81-2CC5-AD47-85D9-D425AD60D5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C7C37347-DA65-8C48-95C6-C10AB7764296}"/>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5" name="Footer Placeholder 4">
            <a:extLst>
              <a:ext uri="{FF2B5EF4-FFF2-40B4-BE49-F238E27FC236}">
                <a16:creationId xmlns:a16="http://schemas.microsoft.com/office/drawing/2014/main" xmlns="" id="{FF48193F-DD98-0E40-9DC4-4C95C936D9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BF0C59-41D6-9C4E-BE79-2EBD392814FB}"/>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173351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E75256-6108-B44B-9631-0D717B7F4A2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2B99A44E-65C0-A442-8B4F-6933066667F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AF6E62D2-E23B-814C-AF43-0ACC54C9B9F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511A0090-37C9-9F4C-B600-23DB78EFF0B2}"/>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6" name="Footer Placeholder 5">
            <a:extLst>
              <a:ext uri="{FF2B5EF4-FFF2-40B4-BE49-F238E27FC236}">
                <a16:creationId xmlns:a16="http://schemas.microsoft.com/office/drawing/2014/main" xmlns="" id="{B02CB10B-1905-6542-94AD-F1DA211BD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354117B-21DC-2441-9A41-775A2460B9DF}"/>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407829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848D88-D5AF-4843-A72E-B8F1C320990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4781F290-1F79-DE43-84E9-2A75577A84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0AC07D24-37FC-914B-B3D5-F00C439FC3B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0C259805-102B-3C48-84C9-9B892F627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E732D7A7-CDE6-894C-B4AD-236C00ED972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18E43E0F-733D-A94F-990D-83ED565D9BC4}"/>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8" name="Footer Placeholder 7">
            <a:extLst>
              <a:ext uri="{FF2B5EF4-FFF2-40B4-BE49-F238E27FC236}">
                <a16:creationId xmlns:a16="http://schemas.microsoft.com/office/drawing/2014/main" xmlns="" id="{9980BC7E-7FF4-8C48-A348-EE3C939FFE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3B96A6D-F2C7-724F-BA21-9D7266EB9DD6}"/>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6859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C97842-AE01-5748-A376-D7DF61EC8C4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8963232F-E968-DF4C-BCFE-ACFAB51ECF74}"/>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4" name="Footer Placeholder 3">
            <a:extLst>
              <a:ext uri="{FF2B5EF4-FFF2-40B4-BE49-F238E27FC236}">
                <a16:creationId xmlns:a16="http://schemas.microsoft.com/office/drawing/2014/main" xmlns="" id="{D158CB6E-4EC5-5243-8BBD-13AA7D6453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A47542B-50A5-2E43-A5B1-93424A55F403}"/>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54934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DD21DD8-B5D5-6A4D-B6D5-86F9806A2ADE}"/>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3" name="Footer Placeholder 2">
            <a:extLst>
              <a:ext uri="{FF2B5EF4-FFF2-40B4-BE49-F238E27FC236}">
                <a16:creationId xmlns:a16="http://schemas.microsoft.com/office/drawing/2014/main" xmlns="" id="{FCAD30A1-51C4-B34D-8C4C-94F2F24539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9D36D1C-6AEF-7F45-89D0-753A1E991EDF}"/>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413758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8068B5-BDBF-9346-81AE-15818AE2080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279E86B1-9CA6-E34A-B61F-995F5B2F70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26259483-0DA8-DD4B-BE44-8B72F5F131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70F97C9E-3C66-1F47-AA6F-4A328B1869C7}"/>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6" name="Footer Placeholder 5">
            <a:extLst>
              <a:ext uri="{FF2B5EF4-FFF2-40B4-BE49-F238E27FC236}">
                <a16:creationId xmlns:a16="http://schemas.microsoft.com/office/drawing/2014/main" xmlns="" id="{D76C6316-6FB5-3E4C-9628-27C0AEC5A5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B9611D2-361C-E249-A37F-21AF466A721E}"/>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1748243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34F570-6AD9-474D-A61B-D59F5F185BC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69ACE2FD-5ED9-9743-A028-E7C8F6579A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A458257-B7BD-254B-8F56-D11B1E5496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B989A385-2A79-6D4A-9EF1-5AB6EA7E820D}"/>
              </a:ext>
            </a:extLst>
          </p:cNvPr>
          <p:cNvSpPr>
            <a:spLocks noGrp="1"/>
          </p:cNvSpPr>
          <p:nvPr>
            <p:ph type="dt" sz="half" idx="10"/>
          </p:nvPr>
        </p:nvSpPr>
        <p:spPr/>
        <p:txBody>
          <a:bodyPr/>
          <a:lstStyle/>
          <a:p>
            <a:fld id="{D858BAE4-36DB-BA40-A737-E43DB7DC8154}" type="datetimeFigureOut">
              <a:rPr lang="en-US" smtClean="0"/>
              <a:pPr/>
              <a:t>4/24/2020</a:t>
            </a:fld>
            <a:endParaRPr lang="en-US"/>
          </a:p>
        </p:txBody>
      </p:sp>
      <p:sp>
        <p:nvSpPr>
          <p:cNvPr id="6" name="Footer Placeholder 5">
            <a:extLst>
              <a:ext uri="{FF2B5EF4-FFF2-40B4-BE49-F238E27FC236}">
                <a16:creationId xmlns:a16="http://schemas.microsoft.com/office/drawing/2014/main" xmlns="" id="{954483F1-CEFC-6C4C-8FA7-66AEDF6377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A7336F2-E3D8-E140-BE99-C83ACA7FBA0F}"/>
              </a:ext>
            </a:extLst>
          </p:cNvPr>
          <p:cNvSpPr>
            <a:spLocks noGrp="1"/>
          </p:cNvSpPr>
          <p:nvPr>
            <p:ph type="sldNum" sz="quarter" idx="12"/>
          </p:nvPr>
        </p:nvSpPr>
        <p:spPr/>
        <p:txBody>
          <a:body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4060161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E28DF16-ACB8-9D47-A690-DA8D11374C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A61D5FC1-7C4E-1C41-8EFE-686F15BC1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A47412F0-D783-CC44-BF15-49101E58AA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8BAE4-36DB-BA40-A737-E43DB7DC8154}" type="datetimeFigureOut">
              <a:rPr lang="en-US" smtClean="0"/>
              <a:pPr/>
              <a:t>4/24/2020</a:t>
            </a:fld>
            <a:endParaRPr lang="en-US"/>
          </a:p>
        </p:txBody>
      </p:sp>
      <p:sp>
        <p:nvSpPr>
          <p:cNvPr id="5" name="Footer Placeholder 4">
            <a:extLst>
              <a:ext uri="{FF2B5EF4-FFF2-40B4-BE49-F238E27FC236}">
                <a16:creationId xmlns:a16="http://schemas.microsoft.com/office/drawing/2014/main" xmlns="" id="{E85DB16F-3E07-714A-96AB-C8CF5EAAF4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8668C3E-0154-2741-90E8-B094221A88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A76A8-BBA6-E940-80E3-6B4F7820A17D}" type="slidenum">
              <a:rPr lang="en-US" smtClean="0"/>
              <a:pPr/>
              <a:t>‹#›</a:t>
            </a:fld>
            <a:endParaRPr lang="en-US"/>
          </a:p>
        </p:txBody>
      </p:sp>
    </p:spTree>
    <p:extLst>
      <p:ext uri="{BB962C8B-B14F-4D97-AF65-F5344CB8AC3E}">
        <p14:creationId xmlns:p14="http://schemas.microsoft.com/office/powerpoint/2010/main" xmlns="" val="39662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BC7F83-4427-0B4F-9E95-B128EE8825BD}"/>
              </a:ext>
            </a:extLst>
          </p:cNvPr>
          <p:cNvSpPr>
            <a:spLocks noGrp="1"/>
          </p:cNvSpPr>
          <p:nvPr>
            <p:ph type="ctrTitle"/>
          </p:nvPr>
        </p:nvSpPr>
        <p:spPr/>
        <p:txBody>
          <a:bodyPr/>
          <a:lstStyle/>
          <a:p>
            <a:r>
              <a:rPr lang="hi-IN"/>
              <a:t>Agriculture  Marketing </a:t>
            </a:r>
            <a:endParaRPr lang="en-US"/>
          </a:p>
        </p:txBody>
      </p:sp>
      <p:sp>
        <p:nvSpPr>
          <p:cNvPr id="5" name="Subtitle 2">
            <a:extLst>
              <a:ext uri="{FF2B5EF4-FFF2-40B4-BE49-F238E27FC236}">
                <a16:creationId xmlns:a16="http://schemas.microsoft.com/office/drawing/2014/main" xmlns="" id="{526AC3BB-E80F-5A4B-9916-637DB3ACC00C}"/>
              </a:ext>
            </a:extLst>
          </p:cNvPr>
          <p:cNvSpPr txBox="1">
            <a:spLocks noGrp="1"/>
          </p:cNvSpPr>
          <p:nvPr>
            <p:ph type="subTitle" idx="1"/>
          </p:nvPr>
        </p:nvSpPr>
        <p:spPr>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hi-IN"/>
              <a:t>Introduction               Agricultural marketing system is an efficient way by which the farmers can dispose their surplus product at a fair and reasonable price. Improvement in the condition of framers and their agriculture depends to a large extent on the elaborate arrangement of agricultural marketing .The term agricultural marketing include all those activities which are mostly related to the procurement, grading, storing,transporting and selling of agricultural produce .</a:t>
            </a:r>
          </a:p>
          <a:p>
            <a:endParaRPr lang="hi-IN"/>
          </a:p>
          <a:p>
            <a:endParaRPr lang="en-US"/>
          </a:p>
        </p:txBody>
      </p:sp>
    </p:spTree>
    <p:extLst>
      <p:ext uri="{BB962C8B-B14F-4D97-AF65-F5344CB8AC3E}">
        <p14:creationId xmlns:p14="http://schemas.microsoft.com/office/powerpoint/2010/main" xmlns="" val="3006697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FA29C9-86D6-8841-8175-00CEBF695549}"/>
              </a:ext>
            </a:extLst>
          </p:cNvPr>
          <p:cNvSpPr>
            <a:spLocks noGrp="1"/>
          </p:cNvSpPr>
          <p:nvPr>
            <p:ph type="title"/>
          </p:nvPr>
        </p:nvSpPr>
        <p:spPr/>
        <p:txBody>
          <a:bodyPr/>
          <a:lstStyle/>
          <a:p>
            <a:r>
              <a:rPr lang="hi-IN"/>
              <a:t>Present State of agricultural marketing in india </a:t>
            </a:r>
            <a:endParaRPr lang="en-US"/>
          </a:p>
        </p:txBody>
      </p:sp>
      <p:sp>
        <p:nvSpPr>
          <p:cNvPr id="3" name="Content Placeholder 2">
            <a:extLst>
              <a:ext uri="{FF2B5EF4-FFF2-40B4-BE49-F238E27FC236}">
                <a16:creationId xmlns:a16="http://schemas.microsoft.com/office/drawing/2014/main" xmlns="" id="{50B3BF90-D994-CA4F-BE72-E5F099AAD9D3}"/>
              </a:ext>
            </a:extLst>
          </p:cNvPr>
          <p:cNvSpPr>
            <a:spLocks noGrp="1"/>
          </p:cNvSpPr>
          <p:nvPr>
            <p:ph idx="1"/>
          </p:nvPr>
        </p:nvSpPr>
        <p:spPr>
          <a:xfrm rot="10800000" flipV="1">
            <a:off x="838200" y="1465860"/>
            <a:ext cx="10515600" cy="4787241"/>
          </a:xfrm>
        </p:spPr>
        <p:txBody>
          <a:bodyPr/>
          <a:lstStyle/>
          <a:p>
            <a:pPr marL="0" indent="0">
              <a:buNone/>
            </a:pPr>
            <a:r>
              <a:rPr lang="hi-IN"/>
              <a:t>In India four different system of agricultural marketing ere prevalent as mentioned below. </a:t>
            </a:r>
          </a:p>
          <a:p>
            <a:pPr marL="0" indent="0">
              <a:buNone/>
            </a:pPr>
            <a:r>
              <a:rPr lang="hi-IN"/>
              <a:t>1– Sale in villages ---The first method open to the farmers in India is to sell away their surplus produce to the village moneylanders and traders at a very low price. The money lender and traders may buy independently or work as an agent of a bigger merchant of the nearly mandi . In India more than 50% of the agricultural produce and sold in these village market in the absence of organised markets </a:t>
            </a:r>
          </a:p>
          <a:p>
            <a:pPr marL="0" indent="0">
              <a:buNone/>
            </a:pPr>
            <a:r>
              <a:rPr lang="hi-IN"/>
              <a:t>2—Sale in market---The second method of disposing surplus of the Indian farmers is to sell their produce in the weekly village markets popularly known as “hat”or annual fairs.</a:t>
            </a:r>
            <a:endParaRPr lang="en-US"/>
          </a:p>
        </p:txBody>
      </p:sp>
    </p:spTree>
    <p:extLst>
      <p:ext uri="{BB962C8B-B14F-4D97-AF65-F5344CB8AC3E}">
        <p14:creationId xmlns:p14="http://schemas.microsoft.com/office/powerpoint/2010/main" xmlns="" val="381370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6B04A-9135-D143-AA9A-8FC6D8D788A3}"/>
              </a:ext>
            </a:extLst>
          </p:cNvPr>
          <p:cNvSpPr>
            <a:spLocks noGrp="1"/>
          </p:cNvSpPr>
          <p:nvPr>
            <p:ph type="title"/>
          </p:nvPr>
        </p:nvSpPr>
        <p:spPr/>
        <p:txBody>
          <a:bodyPr/>
          <a:lstStyle/>
          <a:p>
            <a:r>
              <a:rPr lang="hi-IN"/>
              <a:t>3—Sale in Mandi.</a:t>
            </a:r>
            <a:endParaRPr lang="en-US"/>
          </a:p>
        </p:txBody>
      </p:sp>
      <p:sp>
        <p:nvSpPr>
          <p:cNvPr id="3" name="Content Placeholder 2">
            <a:extLst>
              <a:ext uri="{FF2B5EF4-FFF2-40B4-BE49-F238E27FC236}">
                <a16:creationId xmlns:a16="http://schemas.microsoft.com/office/drawing/2014/main" xmlns="" id="{FA6CD943-52D2-AE4F-8E26-8FC55476E483}"/>
              </a:ext>
            </a:extLst>
          </p:cNvPr>
          <p:cNvSpPr>
            <a:spLocks noGrp="1"/>
          </p:cNvSpPr>
          <p:nvPr>
            <p:ph idx="1"/>
          </p:nvPr>
        </p:nvSpPr>
        <p:spPr/>
        <p:txBody>
          <a:bodyPr>
            <a:normAutofit fontScale="92500" lnSpcReduction="20000"/>
          </a:bodyPr>
          <a:lstStyle/>
          <a:p>
            <a:pPr marL="0" indent="0">
              <a:buNone/>
            </a:pPr>
            <a:r>
              <a:rPr lang="hi-IN"/>
              <a:t>The third form of agricultural marketing in India is to sell the surplus produce through mandi located in various small and large towns . There are nearly 170  mandi which are spread all over the country. </a:t>
            </a:r>
          </a:p>
          <a:p>
            <a:pPr marL="0" indent="0">
              <a:buNone/>
            </a:pPr>
            <a:r>
              <a:rPr lang="hi-IN"/>
              <a:t>     wholesalers of Mahajans sell these farm  produce to the mills and factories and to the retailers in the retail market </a:t>
            </a:r>
          </a:p>
          <a:p>
            <a:pPr marL="0" indent="0">
              <a:buNone/>
            </a:pPr>
            <a:r>
              <a:rPr lang="hi-IN"/>
              <a:t> 4– Co-operative Marketing– The fourth form of marketing is the co oprative marketing where marketing societies are formed by farmers to sell the out put collectively to take the advantage of collective bargaining for obtaining a better price. </a:t>
            </a:r>
          </a:p>
          <a:p>
            <a:pPr marL="0" indent="0">
              <a:buNone/>
            </a:pPr>
            <a:r>
              <a:rPr lang="hi-IN"/>
              <a:t>5– Regulated  Market– The number of regulated market has grown from 286 in 1950 to 7114 as an 31th March 2014,besides which there are 22759 rural periodical market. </a:t>
            </a:r>
          </a:p>
          <a:p>
            <a:pPr marL="0" indent="0">
              <a:buNone/>
            </a:pPr>
            <a:r>
              <a:rPr lang="hi-IN"/>
              <a:t>     By Dr.Sikandar prasad yadav Deptt of Economics  MLAC Kasba,Purnea.  </a:t>
            </a:r>
            <a:endParaRPr lang="en-US"/>
          </a:p>
        </p:txBody>
      </p:sp>
    </p:spTree>
    <p:extLst>
      <p:ext uri="{BB962C8B-B14F-4D97-AF65-F5344CB8AC3E}">
        <p14:creationId xmlns:p14="http://schemas.microsoft.com/office/powerpoint/2010/main" xmlns="" val="390705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350</Words>
  <Application>Microsoft Office PowerPoint</Application>
  <PresentationFormat>Custom</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Agriculture  Marketing </vt:lpstr>
      <vt:lpstr>Present State of agricultural marketing in india </vt:lpstr>
      <vt:lpstr>3—Sale in Mandi.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Marketing</dc:title>
  <dc:creator>Unknown User</dc:creator>
  <cp:lastModifiedBy>ADMIN</cp:lastModifiedBy>
  <cp:revision>3</cp:revision>
  <dcterms:created xsi:type="dcterms:W3CDTF">2020-04-24T04:27:45Z</dcterms:created>
  <dcterms:modified xsi:type="dcterms:W3CDTF">2020-04-24T11:10:47Z</dcterms:modified>
</cp:coreProperties>
</file>