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2" d="100"/>
          <a:sy n="42" d="100"/>
        </p:scale>
        <p:origin x="-726" y="-90"/>
      </p:cViewPr>
      <p:guideLst>
        <p:guide orient="horz" pos="2160"/>
        <p:guide pos="384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GB"/>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4/28/2020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pPr/>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pPr/>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pPr/>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GB"/>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4/28/2020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GB"/>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pPr/>
              <a:t>4/28/2020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GB"/>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pPr/>
              <a:t>4/28/2020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pPr/>
              <a:t>4/28/2020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pPr/>
              <a:t>4/28/2020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GB"/>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4/28/2020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GB"/>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4/28/2020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4/28/2020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0296D32-D07B-B248-BE73-02233C6E2957}"/>
              </a:ext>
            </a:extLst>
          </p:cNvPr>
          <p:cNvSpPr>
            <a:spLocks noGrp="1"/>
          </p:cNvSpPr>
          <p:nvPr>
            <p:ph type="ctrTitle"/>
          </p:nvPr>
        </p:nvSpPr>
        <p:spPr>
          <a:xfrm>
            <a:off x="1915385" y="1451354"/>
            <a:ext cx="8361229" cy="2139076"/>
          </a:xfrm>
        </p:spPr>
        <p:txBody>
          <a:bodyPr/>
          <a:lstStyle/>
          <a:p>
            <a:r>
              <a:rPr lang="en-GB"/>
              <a:t>डॉ सिकन्दर प्रसाद यादव,अर्थशास्त्र विभाग </a:t>
            </a:r>
            <a:endParaRPr lang="en-US"/>
          </a:p>
        </p:txBody>
      </p:sp>
      <p:sp>
        <p:nvSpPr>
          <p:cNvPr id="3" name="Subtitle 2">
            <a:extLst>
              <a:ext uri="{FF2B5EF4-FFF2-40B4-BE49-F238E27FC236}">
                <a16:creationId xmlns:a16="http://schemas.microsoft.com/office/drawing/2014/main" xmlns="" id="{106F981A-7BBD-4E44-BB18-4683D6C2ED51}"/>
              </a:ext>
            </a:extLst>
          </p:cNvPr>
          <p:cNvSpPr>
            <a:spLocks noGrp="1"/>
          </p:cNvSpPr>
          <p:nvPr>
            <p:ph type="subTitle" idx="1"/>
          </p:nvPr>
        </p:nvSpPr>
        <p:spPr>
          <a:xfrm rot="10800000" flipV="1">
            <a:off x="2194327" y="3806742"/>
            <a:ext cx="6416600" cy="2414642"/>
          </a:xfrm>
        </p:spPr>
        <p:txBody>
          <a:bodyPr/>
          <a:lstStyle/>
          <a:p>
            <a:endParaRPr lang="en-GB"/>
          </a:p>
          <a:p>
            <a:r>
              <a:rPr lang="en-GB"/>
              <a:t>एम  एल आर्य कालेज कसबा पूर्णिया </a:t>
            </a:r>
          </a:p>
          <a:p>
            <a:r>
              <a:rPr lang="en-GB"/>
              <a:t>2</a:t>
            </a:r>
            <a:r>
              <a:rPr lang="hi-IN"/>
              <a:t>8/</a:t>
            </a:r>
            <a:r>
              <a:rPr lang="en-GB"/>
              <a:t>04/2020</a:t>
            </a:r>
            <a:endParaRPr lang="en-US"/>
          </a:p>
        </p:txBody>
      </p:sp>
    </p:spTree>
    <p:extLst>
      <p:ext uri="{BB962C8B-B14F-4D97-AF65-F5344CB8AC3E}">
        <p14:creationId xmlns:p14="http://schemas.microsoft.com/office/powerpoint/2010/main" xmlns="" val="3759257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008ABE-84E7-BA47-83A8-E62CB7AC8460}"/>
              </a:ext>
            </a:extLst>
          </p:cNvPr>
          <p:cNvSpPr>
            <a:spLocks noGrp="1"/>
          </p:cNvSpPr>
          <p:nvPr>
            <p:ph type="title"/>
          </p:nvPr>
        </p:nvSpPr>
        <p:spPr/>
        <p:txBody>
          <a:bodyPr/>
          <a:lstStyle/>
          <a:p>
            <a:r>
              <a:rPr lang="en-GB"/>
              <a:t>               कृषि साख (Agricultural  Credit)</a:t>
            </a:r>
            <a:endParaRPr lang="en-US"/>
          </a:p>
        </p:txBody>
      </p:sp>
      <p:sp>
        <p:nvSpPr>
          <p:cNvPr id="3" name="Content Placeholder 2">
            <a:extLst>
              <a:ext uri="{FF2B5EF4-FFF2-40B4-BE49-F238E27FC236}">
                <a16:creationId xmlns:a16="http://schemas.microsoft.com/office/drawing/2014/main" xmlns="" id="{673AE519-A259-6042-A8F0-6AB20B55659E}"/>
              </a:ext>
            </a:extLst>
          </p:cNvPr>
          <p:cNvSpPr>
            <a:spLocks noGrp="1"/>
          </p:cNvSpPr>
          <p:nvPr>
            <p:ph idx="1"/>
          </p:nvPr>
        </p:nvSpPr>
        <p:spPr>
          <a:xfrm rot="10800000" flipV="1">
            <a:off x="1219200" y="2591048"/>
            <a:ext cx="9601200" cy="3581152"/>
          </a:xfrm>
        </p:spPr>
        <p:txBody>
          <a:bodyPr>
            <a:normAutofit fontScale="92500" lnSpcReduction="10000"/>
          </a:bodyPr>
          <a:lstStyle/>
          <a:p>
            <a:pPr marL="0" indent="0">
              <a:buNone/>
            </a:pPr>
            <a:r>
              <a:rPr lang="en-GB"/>
              <a:t>भारत एक कृषि प्रधान देश है, यहां के अधिकांश लोग कृषि पर निर्भर करते हैं </a:t>
            </a:r>
          </a:p>
          <a:p>
            <a:pPr marL="0" indent="0">
              <a:buNone/>
            </a:pPr>
            <a:r>
              <a:rPr lang="en-GB"/>
              <a:t>यहां जीविका का मुख्य साधन कृषि हीं है ।कृषि कार्य किसान द्वारा किया जाता है, इसलिए किसान को अन्न दाता कहा जाता है ।लेकिन दुख की बात है कि हमारे यहां किसान की हीं हालात सबसे खराब है ।इसे न तो समय पर खाद एवं बीज मिलता है और न ही समय पर सिंचाई का प्रबंध हो पाता है ।किसान के पास सबसे बड़ी समस्या पूँजी का अभाव है  जिस कारण समय पर जुताई बुआई एवं सिंचाई नहीं हो पाता है ।इसका सीधा असर उत्पादन पर पडता है ।उत्पादन का कम होना एवं उत्पादन के किस्म में कमी होना ,किसानों के पास पूंजी का अभाव ही कारण है ।</a:t>
            </a:r>
          </a:p>
          <a:p>
            <a:pPr marL="0" indent="0">
              <a:buNone/>
            </a:pPr>
            <a:r>
              <a:rPr lang="en-GB"/>
              <a:t>                    भारत सरकार द्वारा किसानों के लिए समय समय पर साख की ब्यवस्था की जाती रही है ।पहले किसानों के लिए साख या ऋण उपलब्ध कराने का साधन सेठ एवं साहुकार हीं था ।ये काफी बड़े पैमाने पर सूद लिया करते थे ,जिससे किसानों के उपज का अधिकांश हिस्सा साहुकार को सूद चुकाने में ही चला जाता था ।कभी कभी तो उत्पादन से अधिक सूद एवं कर्ज हीं हो जाता था ।इस लिए तो कहा गया है कि भारतीय किसान कर्ज में जन्म लेते हैं, कर्ज में पलते हैं और कर्ज में ही मर जाते हैं ।  (Indian peasant are born in debt, live in debt and die in debt)</a:t>
            </a:r>
          </a:p>
        </p:txBody>
      </p:sp>
    </p:spTree>
    <p:extLst>
      <p:ext uri="{BB962C8B-B14F-4D97-AF65-F5344CB8AC3E}">
        <p14:creationId xmlns:p14="http://schemas.microsoft.com/office/powerpoint/2010/main" xmlns="" val="3368084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E0C33C5-A2CC-0045-AA62-69DABC69581B}"/>
              </a:ext>
            </a:extLst>
          </p:cNvPr>
          <p:cNvSpPr>
            <a:spLocks noGrp="1"/>
          </p:cNvSpPr>
          <p:nvPr>
            <p:ph type="title"/>
          </p:nvPr>
        </p:nvSpPr>
        <p:spPr/>
        <p:txBody>
          <a:bodyPr/>
          <a:lstStyle/>
          <a:p>
            <a:r>
              <a:rPr lang="en-GB"/>
              <a:t> उत्पादन के दृष्टि से ऋण के प्रकार </a:t>
            </a:r>
            <a:endParaRPr lang="en-US"/>
          </a:p>
        </p:txBody>
      </p:sp>
      <p:sp>
        <p:nvSpPr>
          <p:cNvPr id="3" name="Content Placeholder 2">
            <a:extLst>
              <a:ext uri="{FF2B5EF4-FFF2-40B4-BE49-F238E27FC236}">
                <a16:creationId xmlns:a16="http://schemas.microsoft.com/office/drawing/2014/main" xmlns="" id="{CD2944DF-5527-B349-A172-111BABB8C227}"/>
              </a:ext>
            </a:extLst>
          </p:cNvPr>
          <p:cNvSpPr>
            <a:spLocks noGrp="1"/>
          </p:cNvSpPr>
          <p:nvPr>
            <p:ph idx="1"/>
          </p:nvPr>
        </p:nvSpPr>
        <p:spPr>
          <a:xfrm>
            <a:off x="1371600" y="1984417"/>
            <a:ext cx="9601200" cy="3581400"/>
          </a:xfrm>
        </p:spPr>
        <p:txBody>
          <a:bodyPr/>
          <a:lstStyle/>
          <a:p>
            <a:pPr marL="0" indent="0">
              <a:buNone/>
            </a:pPr>
            <a:r>
              <a:rPr lang="en-GB"/>
              <a:t>     साख के अभाव में समय पर सिंचाई की ब्यवस्था नहीं कर पाते हैं जिससे किसान को मानसून पर ही निर्भर रहना पड़ता है ।इसी लिए तो कहा गया है कि भारतीय किसान मानसून के साथ जुआ है ।</a:t>
            </a:r>
          </a:p>
          <a:p>
            <a:pPr marL="0" indent="0">
              <a:buNone/>
            </a:pPr>
            <a:r>
              <a:rPr lang="en-GB"/>
              <a:t>( Indian Agriculture  id a gamble in the monsoon  )इस प्रकार हम देखते हैं कि भारतीय किसान के पास साख का अभाव है ।इसके पास ऋण उपलब्ध कराने का  सही साधन नहीं है ।इसीलिए तो प्रो0</a:t>
            </a:r>
          </a:p>
          <a:p>
            <a:pPr marL="0" indent="0">
              <a:buNone/>
            </a:pPr>
            <a:r>
              <a:rPr lang="en-GB"/>
              <a:t>हैमिल्टन ने कहा “लोगों के लिए अनेक बैंकर है लेकिन बैंक एक भी नहीं है ।  (  People have many </a:t>
            </a:r>
          </a:p>
          <a:p>
            <a:pPr marL="0" indent="0">
              <a:buNone/>
            </a:pPr>
            <a:r>
              <a:rPr lang="en-GB"/>
              <a:t>Bankers, but no bank.,)</a:t>
            </a:r>
          </a:p>
          <a:p>
            <a:pPr marL="0" indent="0">
              <a:buNone/>
            </a:pPr>
            <a:r>
              <a:rPr lang="en-GB"/>
              <a:t>             किसानों को अनेक प्रकार के ऋण की  जरूरत पड़ती है जैसे उत्पादन के दृष्टिकोण से दो प्रकार के ऋण की जरूरत पड़ती ( 1 ) उत्पादक ऋण( Productive  Loan)  तथा  अनुत्पादक ऋण </a:t>
            </a:r>
          </a:p>
          <a:p>
            <a:pPr marL="0" indent="0">
              <a:buNone/>
            </a:pPr>
            <a:r>
              <a:rPr lang="en-GB"/>
              <a:t>( Unproductive Loan) </a:t>
            </a:r>
            <a:endParaRPr lang="en-US"/>
          </a:p>
        </p:txBody>
      </p:sp>
    </p:spTree>
    <p:extLst>
      <p:ext uri="{BB962C8B-B14F-4D97-AF65-F5344CB8AC3E}">
        <p14:creationId xmlns:p14="http://schemas.microsoft.com/office/powerpoint/2010/main" xmlns="" val="2540124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F21B83-FF66-D64A-9C91-301E4707B0E1}"/>
              </a:ext>
            </a:extLst>
          </p:cNvPr>
          <p:cNvSpPr>
            <a:spLocks noGrp="1"/>
          </p:cNvSpPr>
          <p:nvPr>
            <p:ph type="title"/>
          </p:nvPr>
        </p:nvSpPr>
        <p:spPr/>
        <p:txBody>
          <a:bodyPr/>
          <a:lstStyle/>
          <a:p>
            <a:r>
              <a:rPr lang="en-GB"/>
              <a:t> समय के दृष्टि से ऋण के प्रकार </a:t>
            </a:r>
            <a:endParaRPr lang="en-US"/>
          </a:p>
        </p:txBody>
      </p:sp>
      <p:sp>
        <p:nvSpPr>
          <p:cNvPr id="3" name="Content Placeholder 2">
            <a:extLst>
              <a:ext uri="{FF2B5EF4-FFF2-40B4-BE49-F238E27FC236}">
                <a16:creationId xmlns:a16="http://schemas.microsoft.com/office/drawing/2014/main" xmlns="" id="{418EAA0E-8B64-9742-9073-BA0A2D67DBA5}"/>
              </a:ext>
            </a:extLst>
          </p:cNvPr>
          <p:cNvSpPr>
            <a:spLocks noGrp="1"/>
          </p:cNvSpPr>
          <p:nvPr>
            <p:ph idx="1"/>
          </p:nvPr>
        </p:nvSpPr>
        <p:spPr/>
        <p:txBody>
          <a:bodyPr/>
          <a:lstStyle/>
          <a:p>
            <a:pPr marL="0" indent="0">
              <a:buNone/>
            </a:pPr>
            <a:r>
              <a:rPr lang="en-GB"/>
              <a:t>      समय के दृष्टिकोण से तीन प्रकार के ऋण की जरूरत पड़ती है  1 अल्पकालीन ऋण ( Short term   Loan )</a:t>
            </a:r>
          </a:p>
          <a:p>
            <a:pPr marL="0" indent="0">
              <a:buNone/>
            </a:pPr>
            <a:r>
              <a:rPr lang="en-GB"/>
              <a:t>  2  मध्य कालीन ऋण    Medium  term  Loan   )  तथा 3  दीर्घ कालीन ऋण ( Long  term Loan )</a:t>
            </a:r>
          </a:p>
          <a:p>
            <a:pPr marL="0" indent="0">
              <a:buNone/>
            </a:pPr>
            <a:r>
              <a:rPr lang="en-GB"/>
              <a:t>        इस प्रकार हम देखते हैं कि भारतीय किसान को अनेक प्रकार के ऋण की जरूरत पड़ती है । लेकिन ऋण प्राप्ति के साधन सीमित है ।संगठित एवं व्यवस्थित ऋण उपलब्ध कराने का साधन कम ही  है ।</a:t>
            </a:r>
          </a:p>
          <a:p>
            <a:pPr marL="0" indent="0">
              <a:buNone/>
            </a:pPr>
            <a:r>
              <a:rPr lang="en-GB"/>
              <a:t>        भारत में ऋण  प्राप्ति के साधन निम्न लिखित है-----</a:t>
            </a:r>
            <a:endParaRPr lang="en-US"/>
          </a:p>
        </p:txBody>
      </p:sp>
    </p:spTree>
    <p:extLst>
      <p:ext uri="{BB962C8B-B14F-4D97-AF65-F5344CB8AC3E}">
        <p14:creationId xmlns:p14="http://schemas.microsoft.com/office/powerpoint/2010/main" xmlns="" val="675629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4C7D34E-4B67-DD4E-97AD-49C6DF328252}"/>
              </a:ext>
            </a:extLst>
          </p:cNvPr>
          <p:cNvSpPr>
            <a:spLocks noGrp="1"/>
          </p:cNvSpPr>
          <p:nvPr>
            <p:ph type="title"/>
          </p:nvPr>
        </p:nvSpPr>
        <p:spPr/>
        <p:txBody>
          <a:bodyPr/>
          <a:lstStyle/>
          <a:p>
            <a:r>
              <a:rPr lang="en-GB"/>
              <a:t>  कृषि साख के साधन </a:t>
            </a:r>
            <a:endParaRPr lang="en-US"/>
          </a:p>
        </p:txBody>
      </p:sp>
      <p:sp>
        <p:nvSpPr>
          <p:cNvPr id="3" name="Content Placeholder 2">
            <a:extLst>
              <a:ext uri="{FF2B5EF4-FFF2-40B4-BE49-F238E27FC236}">
                <a16:creationId xmlns:a16="http://schemas.microsoft.com/office/drawing/2014/main" xmlns="" id="{F3BDBB86-4481-2A4D-BB00-910D10BA1DA5}"/>
              </a:ext>
            </a:extLst>
          </p:cNvPr>
          <p:cNvSpPr>
            <a:spLocks noGrp="1"/>
          </p:cNvSpPr>
          <p:nvPr>
            <p:ph idx="1"/>
          </p:nvPr>
        </p:nvSpPr>
        <p:spPr/>
        <p:txBody>
          <a:bodyPr>
            <a:normAutofit lnSpcReduction="10000"/>
          </a:bodyPr>
          <a:lstStyle/>
          <a:p>
            <a:pPr marL="0" indent="0">
              <a:buNone/>
            </a:pPr>
            <a:r>
              <a:rPr lang="en-GB"/>
              <a:t>  1  गाँव के महाजन   (  सेठ एवं साहुकार  )</a:t>
            </a:r>
          </a:p>
          <a:p>
            <a:pPr marL="0" indent="0">
              <a:buNone/>
            </a:pPr>
            <a:r>
              <a:rPr lang="en-GB"/>
              <a:t>   2  सरकार </a:t>
            </a:r>
          </a:p>
          <a:p>
            <a:pPr marL="0" indent="0">
              <a:buNone/>
            </a:pPr>
            <a:r>
              <a:rPr lang="en-GB"/>
              <a:t>    4  सहकारी  साख  समिति </a:t>
            </a:r>
          </a:p>
          <a:p>
            <a:pPr marL="0" indent="0">
              <a:buNone/>
            </a:pPr>
            <a:r>
              <a:rPr lang="en-GB"/>
              <a:t>      5  बंधक  बैंक </a:t>
            </a:r>
          </a:p>
          <a:p>
            <a:pPr marL="0" indent="0">
              <a:buNone/>
            </a:pPr>
            <a:r>
              <a:rPr lang="en-GB"/>
              <a:t>        6   व्यावसायिक  बैंक </a:t>
            </a:r>
          </a:p>
          <a:p>
            <a:pPr marL="0" indent="0">
              <a:buNone/>
            </a:pPr>
            <a:r>
              <a:rPr lang="en-GB"/>
              <a:t>         7  वित्तीय संस्था</a:t>
            </a:r>
          </a:p>
          <a:p>
            <a:pPr marL="0" indent="0">
              <a:buNone/>
            </a:pPr>
            <a:r>
              <a:rPr lang="en-GB"/>
              <a:t>          9 रिश्ते दार एवं सम्बन्धी  तथा  अन्य साधन आदि ।</a:t>
            </a:r>
          </a:p>
          <a:p>
            <a:pPr marL="0" indent="0">
              <a:buNone/>
            </a:pPr>
            <a:r>
              <a:rPr lang="en-GB"/>
              <a:t>                     इन सभी साधनों के बावजूद भी किसान  को अफसर शाही एवं लालफीताशाही  के कारण समय पर साख की सुविधा उपलब्ध  नहीं हो पाती है ।इसे और सुदृढ़ करने की आवश्यकता है ।</a:t>
            </a:r>
            <a:endParaRPr lang="en-US"/>
          </a:p>
        </p:txBody>
      </p:sp>
    </p:spTree>
    <p:extLst>
      <p:ext uri="{BB962C8B-B14F-4D97-AF65-F5344CB8AC3E}">
        <p14:creationId xmlns:p14="http://schemas.microsoft.com/office/powerpoint/2010/main" xmlns="" val="2603437140"/>
      </p:ext>
    </p:extLst>
  </p:cSld>
  <p:clrMapOvr>
    <a:masterClrMapping/>
  </p:clrMapOvr>
</p:sld>
</file>

<file path=ppt/theme/theme1.xml><?xml version="1.0" encoding="utf-8"?>
<a:theme xmlns:a="http://schemas.openxmlformats.org/drawingml/2006/main" name="TF10001025">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TF10001025" id="{F9915BBD-9749-466F-995C-8C8D6A938EC0}" vid="{CF1D1A65-FC75-42D2-B7EF-D2991382DC6F}"/>
    </a:ext>
  </a:extLst>
</a:theme>
</file>

<file path=docProps/app.xml><?xml version="1.0" encoding="utf-8"?>
<Properties xmlns="http://schemas.openxmlformats.org/officeDocument/2006/extended-properties" xmlns:vt="http://schemas.openxmlformats.org/officeDocument/2006/docPropsVTypes">
  <TotalTime>0</TotalTime>
  <Words>604</Words>
  <Application>Microsoft Office PowerPoint</Application>
  <PresentationFormat>Custom</PresentationFormat>
  <Paragraphs>29</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TF10001025</vt:lpstr>
      <vt:lpstr>डॉ सिकन्दर प्रसाद यादव,अर्थशास्त्र विभाग </vt:lpstr>
      <vt:lpstr>               कृषि साख (Agricultural  Credit)</vt:lpstr>
      <vt:lpstr> उत्पादन के दृष्टि से ऋण के प्रकार </vt:lpstr>
      <vt:lpstr> समय के दृष्टि से ऋण के प्रकार </vt:lpstr>
      <vt:lpstr>  कृषि साख के साधन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डॉ सिकन्दर प्रसाद यादव अर्थशास्त्र विभाग</dc:title>
  <dc:creator>Unknown User</dc:creator>
  <cp:lastModifiedBy>ADMIN</cp:lastModifiedBy>
  <cp:revision>6</cp:revision>
  <dcterms:created xsi:type="dcterms:W3CDTF">2020-04-25T09:17:43Z</dcterms:created>
  <dcterms:modified xsi:type="dcterms:W3CDTF">2020-04-28T10:44:38Z</dcterms:modified>
</cp:coreProperties>
</file>