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ableStyles" Target="tableStyles.xml" /><Relationship Id="rId5" Type="http://schemas.openxmlformats.org/officeDocument/2006/relationships/slide" Target="slides/slide4.xml" /><Relationship Id="rId10"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GB"/>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4/30/2020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4/30/2020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GB"/>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4/30/2020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4/30/2020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4/30/2020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GB"/>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4/30/2020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4/30/2020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GB"/>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4/30/2020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GB"/>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4/30/2020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4/30/2020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504F9-85F0-0A4F-B550-7B78A9A4B9C0}"/>
              </a:ext>
            </a:extLst>
          </p:cNvPr>
          <p:cNvSpPr>
            <a:spLocks noGrp="1"/>
          </p:cNvSpPr>
          <p:nvPr>
            <p:ph type="ctrTitle"/>
          </p:nvPr>
        </p:nvSpPr>
        <p:spPr/>
        <p:txBody>
          <a:bodyPr/>
          <a:lstStyle/>
          <a:p>
            <a:r>
              <a:rPr lang="en-GB"/>
              <a:t>1948 ई0 की औधोगिक नीति </a:t>
            </a:r>
            <a:endParaRPr lang="en-US"/>
          </a:p>
        </p:txBody>
      </p:sp>
      <p:sp>
        <p:nvSpPr>
          <p:cNvPr id="3" name="Subtitle 2">
            <a:extLst>
              <a:ext uri="{FF2B5EF4-FFF2-40B4-BE49-F238E27FC236}">
                <a16:creationId xmlns:a16="http://schemas.microsoft.com/office/drawing/2014/main" id="{4DB04098-F78B-7A40-B427-5B8B9AEDF9FB}"/>
              </a:ext>
            </a:extLst>
          </p:cNvPr>
          <p:cNvSpPr>
            <a:spLocks noGrp="1"/>
          </p:cNvSpPr>
          <p:nvPr>
            <p:ph type="subTitle" idx="1"/>
          </p:nvPr>
        </p:nvSpPr>
        <p:spPr>
          <a:xfrm>
            <a:off x="2166371" y="4475106"/>
            <a:ext cx="6801612" cy="8624862"/>
          </a:xfrm>
        </p:spPr>
        <p:txBody>
          <a:bodyPr>
            <a:normAutofit/>
          </a:bodyPr>
          <a:lstStyle/>
          <a:p>
            <a:endParaRPr lang="en-GB"/>
          </a:p>
          <a:p>
            <a:r>
              <a:rPr lang="en-GB"/>
              <a:t>डॉ सिकन्दर प्रसाद यादव अर्थशास्त्र  विभाग </a:t>
            </a:r>
          </a:p>
          <a:p>
            <a:r>
              <a:rPr lang="en-GB"/>
              <a:t>एम एल आर्य कालेज कसबा पूर्णिया </a:t>
            </a:r>
          </a:p>
          <a:p>
            <a:r>
              <a:rPr lang="en-GB"/>
              <a:t>30/4/2020</a:t>
            </a:r>
          </a:p>
        </p:txBody>
      </p:sp>
    </p:spTree>
    <p:extLst>
      <p:ext uri="{BB962C8B-B14F-4D97-AF65-F5344CB8AC3E}">
        <p14:creationId xmlns:p14="http://schemas.microsoft.com/office/powerpoint/2010/main" val="1141545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CA18B-A520-1C44-91B1-D891CD0E324B}"/>
              </a:ext>
            </a:extLst>
          </p:cNvPr>
          <p:cNvSpPr>
            <a:spLocks noGrp="1"/>
          </p:cNvSpPr>
          <p:nvPr>
            <p:ph type="title"/>
          </p:nvPr>
        </p:nvSpPr>
        <p:spPr/>
        <p:txBody>
          <a:bodyPr/>
          <a:lstStyle/>
          <a:p>
            <a:r>
              <a:rPr lang="en-GB"/>
              <a:t>1948 की औधोगिक नीति </a:t>
            </a:r>
            <a:endParaRPr lang="en-US"/>
          </a:p>
        </p:txBody>
      </p:sp>
      <p:sp>
        <p:nvSpPr>
          <p:cNvPr id="3" name="Content Placeholder 2">
            <a:extLst>
              <a:ext uri="{FF2B5EF4-FFF2-40B4-BE49-F238E27FC236}">
                <a16:creationId xmlns:a16="http://schemas.microsoft.com/office/drawing/2014/main" id="{3B21C62F-E1B2-B64B-AD64-255ED2A8AFAF}"/>
              </a:ext>
            </a:extLst>
          </p:cNvPr>
          <p:cNvSpPr>
            <a:spLocks noGrp="1"/>
          </p:cNvSpPr>
          <p:nvPr>
            <p:ph idx="1"/>
          </p:nvPr>
        </p:nvSpPr>
        <p:spPr/>
        <p:txBody>
          <a:bodyPr/>
          <a:lstStyle/>
          <a:p>
            <a:pPr marL="0" indent="0">
              <a:buNone/>
            </a:pPr>
            <a:r>
              <a:rPr lang="en-GB"/>
              <a:t>     स्वतंत्रता के पूर्व भारत में कोई ठोस औधोगिक नीति नहीं थी ।स्वतंत्रता बाद सर्वप्रथम 1948ई0 में स्पष्ट औधोगिक नीति बनाई गई ।6 ,अप्रैल 1948 को सरकार ने अपनी प्रथम औधोगिक नीति की घोषणा की </a:t>
            </a:r>
          </a:p>
          <a:p>
            <a:pPr marL="0" indent="0">
              <a:buNone/>
            </a:pPr>
            <a:r>
              <a:rPr lang="en-GB"/>
              <a:t>                      इस नीति के अन्तर्गत निजी क्षेत्र तथा सरकारी क्षेत्र के उद्योगों को महत्व दिया गया । दोनों ही उद्योगों के लिए पृथक कार्य क्षेत्र निर्धारित कर दिया गया ।सरकारी उद्योगों के लिए नियमण तथा नियंत्रण के स्वरूप को स्पष्ट किया गया ।इस नीति का मुख्य उद्देश्य देश में मिश्रित अर्थव्यवस्था की स्थापना करना था । </a:t>
            </a:r>
          </a:p>
          <a:p>
            <a:pPr marL="0" indent="0">
              <a:buNone/>
            </a:pPr>
            <a:r>
              <a:rPr lang="en-GB"/>
              <a:t>1948 ई0 की औधोगिक नीति की निम्नलिखित विशेषताएं हैं ।</a:t>
            </a:r>
            <a:endParaRPr lang="en-US"/>
          </a:p>
        </p:txBody>
      </p:sp>
    </p:spTree>
    <p:extLst>
      <p:ext uri="{BB962C8B-B14F-4D97-AF65-F5344CB8AC3E}">
        <p14:creationId xmlns:p14="http://schemas.microsoft.com/office/powerpoint/2010/main" val="713378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491A3-B6E8-DE46-8ABE-AFB03B83E058}"/>
              </a:ext>
            </a:extLst>
          </p:cNvPr>
          <p:cNvSpPr>
            <a:spLocks noGrp="1"/>
          </p:cNvSpPr>
          <p:nvPr>
            <p:ph type="title"/>
          </p:nvPr>
        </p:nvSpPr>
        <p:spPr/>
        <p:txBody>
          <a:bodyPr/>
          <a:lstStyle/>
          <a:p>
            <a:r>
              <a:rPr lang="en-GB"/>
              <a:t>विशेषताएँ </a:t>
            </a:r>
            <a:endParaRPr lang="en-US"/>
          </a:p>
        </p:txBody>
      </p:sp>
      <p:sp>
        <p:nvSpPr>
          <p:cNvPr id="3" name="Content Placeholder 2">
            <a:extLst>
              <a:ext uri="{FF2B5EF4-FFF2-40B4-BE49-F238E27FC236}">
                <a16:creationId xmlns:a16="http://schemas.microsoft.com/office/drawing/2014/main" id="{65136F84-C6A4-EF4A-82AA-988DBCE2A2AC}"/>
              </a:ext>
            </a:extLst>
          </p:cNvPr>
          <p:cNvSpPr>
            <a:spLocks noGrp="1"/>
          </p:cNvSpPr>
          <p:nvPr>
            <p:ph idx="1"/>
          </p:nvPr>
        </p:nvSpPr>
        <p:spPr/>
        <p:txBody>
          <a:bodyPr/>
          <a:lstStyle/>
          <a:p>
            <a:pPr marL="0" indent="0">
              <a:buNone/>
            </a:pPr>
            <a:r>
              <a:rPr lang="en-GB"/>
              <a:t>   1    उद्योगों को चार श्रेणियों में विभाजन </a:t>
            </a:r>
          </a:p>
          <a:p>
            <a:pPr marL="0" indent="0">
              <a:buNone/>
            </a:pPr>
            <a:r>
              <a:rPr lang="en-GB"/>
              <a:t>    2   कुटीर एवं लघु उद्योगों का महत्व </a:t>
            </a:r>
          </a:p>
          <a:p>
            <a:pPr marL="0" indent="0">
              <a:buNone/>
            </a:pPr>
            <a:r>
              <a:rPr lang="en-GB"/>
              <a:t>     3   उत्तम औधोगिक सम्बन्ध </a:t>
            </a:r>
          </a:p>
          <a:p>
            <a:pPr marL="0" indent="0">
              <a:buNone/>
            </a:pPr>
            <a:r>
              <a:rPr lang="en-GB"/>
              <a:t>     4  कर प्रणाली में सुधार </a:t>
            </a:r>
          </a:p>
          <a:p>
            <a:pPr marL="0" indent="0">
              <a:buNone/>
            </a:pPr>
            <a:r>
              <a:rPr lang="en-GB"/>
              <a:t>       5  प्रशुल्क  नीति </a:t>
            </a:r>
          </a:p>
          <a:p>
            <a:pPr marL="0" indent="0">
              <a:buNone/>
            </a:pPr>
            <a:r>
              <a:rPr lang="en-GB"/>
              <a:t>       6   बिदेशी पूंजी को प्रश्रय </a:t>
            </a:r>
          </a:p>
          <a:p>
            <a:pPr marL="0" indent="0">
              <a:buNone/>
            </a:pPr>
            <a:r>
              <a:rPr lang="en-GB"/>
              <a:t>        7   बिदेशी सहायता  इत्यादि ।</a:t>
            </a:r>
            <a:endParaRPr lang="en-US"/>
          </a:p>
        </p:txBody>
      </p:sp>
    </p:spTree>
    <p:extLst>
      <p:ext uri="{BB962C8B-B14F-4D97-AF65-F5344CB8AC3E}">
        <p14:creationId xmlns:p14="http://schemas.microsoft.com/office/powerpoint/2010/main" val="4016042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FCC2B-E766-6346-B248-5AE371854DA9}"/>
              </a:ext>
            </a:extLst>
          </p:cNvPr>
          <p:cNvSpPr>
            <a:spLocks noGrp="1"/>
          </p:cNvSpPr>
          <p:nvPr>
            <p:ph type="title"/>
          </p:nvPr>
        </p:nvSpPr>
        <p:spPr/>
        <p:txBody>
          <a:bodyPr/>
          <a:lstStyle/>
          <a:p>
            <a:r>
              <a:rPr lang="en-GB"/>
              <a:t>उद्योगों को चार श्रेणियों में विभाजन </a:t>
            </a:r>
            <a:endParaRPr lang="en-US"/>
          </a:p>
        </p:txBody>
      </p:sp>
      <p:sp>
        <p:nvSpPr>
          <p:cNvPr id="3" name="Content Placeholder 2">
            <a:extLst>
              <a:ext uri="{FF2B5EF4-FFF2-40B4-BE49-F238E27FC236}">
                <a16:creationId xmlns:a16="http://schemas.microsoft.com/office/drawing/2014/main" id="{449769D1-5C53-F547-88FF-C4AC289B539C}"/>
              </a:ext>
            </a:extLst>
          </p:cNvPr>
          <p:cNvSpPr>
            <a:spLocks noGrp="1"/>
          </p:cNvSpPr>
          <p:nvPr>
            <p:ph idx="1"/>
          </p:nvPr>
        </p:nvSpPr>
        <p:spPr/>
        <p:txBody>
          <a:bodyPr/>
          <a:lstStyle/>
          <a:p>
            <a:r>
              <a:rPr lang="en-GB"/>
              <a:t>1     प्रथम श्रेणी में वैसे उद्योगों को रखा गया जिनपर केन्द्र सरकार का पूर्ण नियंत्रण एवं एकाधिकार होगा ।इन श्रेणियों में अणु शक्ति का उत्पादन, रेल यातायात तथा अस्त्र शस्त्र निर्माण इत्यादि ।</a:t>
            </a:r>
          </a:p>
          <a:p>
            <a:r>
              <a:rPr lang="en-GB"/>
              <a:t>2   द्वितीय श्रेणी में वैसे उद्योगों को रखा गया जिनका भावी विकास का उत्तरदायित्व पूर्णतः सरकार पर होगा ।इसमें  कोयला, लोहा एवं इस्पात, वायुयान का निर्माण, जहाज निर्माण, टेलिफोन, तार बेतार, खनिज तेल इत्यादि को रखा गया । वर्तमान में उत्पादकों को 10 वर्षों तक निजी क्षेत्र में काम करने को कहा गया, लेकिन 10 वर्ष के बाद इनका राष्ट्रीयकरण कर दिया जाएगा तथा इस श्रेणी के उद्योगों की स्थापना केवल सरकार हीं करेगी ।</a:t>
            </a:r>
          </a:p>
          <a:p>
            <a:endParaRPr lang="en-US"/>
          </a:p>
        </p:txBody>
      </p:sp>
    </p:spTree>
    <p:extLst>
      <p:ext uri="{BB962C8B-B14F-4D97-AF65-F5344CB8AC3E}">
        <p14:creationId xmlns:p14="http://schemas.microsoft.com/office/powerpoint/2010/main" val="85692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F6C39-AB95-A64D-A3E0-EF54A674552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9F7FB2C-6277-6546-A662-3C5F4EC8CE5B}"/>
              </a:ext>
            </a:extLst>
          </p:cNvPr>
          <p:cNvSpPr>
            <a:spLocks noGrp="1"/>
          </p:cNvSpPr>
          <p:nvPr>
            <p:ph idx="1"/>
          </p:nvPr>
        </p:nvSpPr>
        <p:spPr/>
        <p:txBody>
          <a:bodyPr/>
          <a:lstStyle/>
          <a:p>
            <a:r>
              <a:rPr lang="en-GB"/>
              <a:t>3  इस श्रेणी में 20 वैसे उद्योगों को रखा गया जो निजी क्षेत्र में रहेंगे लेकिन उनपर सरकार का पूर्ण नियंत्रण एवं नियमण रहेगा ।इसमें भारी रसायन उद्योग, चीनी उद्योग, ऊनी एवं सूती वस्त्र उद्योग, सीमेंट, कागज, नमक, मोटर, ट्रैक्टर, औषधियों, रबर निर्माण, हवाई एवं जल यातायात खनिज, तथा विद्युत उत्पादन आदि को रखा गया ।ये सभी राष्ट्रीय महत्व के उद्योग को राष्ट्रीय करण का भय नहीं  रहेगा ।</a:t>
            </a:r>
          </a:p>
          <a:p>
            <a:r>
              <a:rPr lang="en-GB"/>
              <a:t>4  इस श्रेणी में वैसे उद्योगों को रखा गया जो निजी क्षेत्र के द्वारा चलाया जाएगा लेकिन इन उद्योगों पर भी सरकार का सामान्य नियंत्रण रहेगा ।</a:t>
            </a:r>
          </a:p>
          <a:p>
            <a:r>
              <a:rPr lang="en-GB"/>
              <a:t>इस प्रकार उद्योगों को चार श्रेणियों में विभाजन कर उद्योगों के विकास केलिए मार्ग प्रशस्त किया गया ।</a:t>
            </a:r>
            <a:endParaRPr lang="en-US"/>
          </a:p>
        </p:txBody>
      </p:sp>
    </p:spTree>
    <p:extLst>
      <p:ext uri="{BB962C8B-B14F-4D97-AF65-F5344CB8AC3E}">
        <p14:creationId xmlns:p14="http://schemas.microsoft.com/office/powerpoint/2010/main" val="281953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E5E4F-499B-DD4B-B797-8586334C94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57F0E39-D76B-3A40-B060-25332EE09966}"/>
              </a:ext>
            </a:extLst>
          </p:cNvPr>
          <p:cNvSpPr>
            <a:spLocks noGrp="1"/>
          </p:cNvSpPr>
          <p:nvPr>
            <p:ph idx="1"/>
          </p:nvPr>
        </p:nvSpPr>
        <p:spPr/>
        <p:txBody>
          <a:bodyPr/>
          <a:lstStyle/>
          <a:p>
            <a:r>
              <a:rPr lang="en-GB"/>
              <a:t>इसके अतिरिक्त कुटीर एवं लघु उद्योगों के विकास केलिए भी ध्यान दिया गया । लघु एवं कुटीर उद्योगों को बड़े उद्योगों के प्रतियोगिता से अलग रखा गया ।।</a:t>
            </a:r>
          </a:p>
          <a:p>
            <a:r>
              <a:rPr lang="en-GB"/>
              <a:t>कर प्रणाली में सुधार के लिए आवश्यक उपाय किए गए जिससे सम्पत्ति के केन्द्रीय करण को रोका जा सके ।</a:t>
            </a:r>
          </a:p>
          <a:p>
            <a:r>
              <a:rPr lang="en-GB"/>
              <a:t>विदेशी निवेश एवं पूंजी का स्वागत किया गया ,लेकिन इस पर  स्वामित्व एवं नियंत्रण भारतीयों के हाथ में रहे ।</a:t>
            </a:r>
          </a:p>
          <a:p>
            <a:r>
              <a:rPr lang="en-GB"/>
              <a:t>इसी तरह बेहतर औधोगिक सम्बन्ध पर भी ध्यान दिया गया ।श्रमिकों के आवास निर्माण तथा अन्य सहायता की बात कही गई ।</a:t>
            </a:r>
            <a:endParaRPr lang="en-US"/>
          </a:p>
        </p:txBody>
      </p:sp>
    </p:spTree>
    <p:extLst>
      <p:ext uri="{BB962C8B-B14F-4D97-AF65-F5344CB8AC3E}">
        <p14:creationId xmlns:p14="http://schemas.microsoft.com/office/powerpoint/2010/main" val="481682575"/>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6</Slides>
  <Notes>0</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Parcel</vt:lpstr>
      <vt:lpstr>1948 ई0 की औधोगिक नीति </vt:lpstr>
      <vt:lpstr>1948 की औधोगिक नीति </vt:lpstr>
      <vt:lpstr>विशेषताएँ </vt:lpstr>
      <vt:lpstr>उद्योगों को चार श्रेणियों में विभाजन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1948 ई0 की औधोगिक नीति </dc:title>
  <dc:creator>Unknown User</dc:creator>
  <cp:lastModifiedBy>917667460902</cp:lastModifiedBy>
  <cp:revision>5</cp:revision>
  <dcterms:created xsi:type="dcterms:W3CDTF">2020-04-30T02:55:25Z</dcterms:created>
  <dcterms:modified xsi:type="dcterms:W3CDTF">2020-04-30T05:45:23Z</dcterms:modified>
</cp:coreProperties>
</file>