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4DE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338219"/>
          </a:xfrm>
          <a:ln>
            <a:solidFill>
              <a:srgbClr val="92D04F"/>
            </a:solidFill>
            <a:prstDash val="solid"/>
          </a:ln>
        </p:spPr>
        <p:txBody>
          <a:bodyPr>
            <a:noAutofit/>
          </a:bodyPr>
          <a:p>
            <a:r>
              <a:rPr b="1" sz="5400" lang="en-US">
                <a:solidFill>
                  <a:srgbClr val="9933FF"/>
                </a:solidFill>
              </a:rPr>
              <a:t>Purnea University, purnea </a:t>
            </a:r>
            <a:br>
              <a:rPr b="1" sz="5400" lang="en-US">
                <a:solidFill>
                  <a:srgbClr val="9933FF"/>
                </a:solidFill>
              </a:rPr>
            </a:br>
            <a:r>
              <a:rPr b="1" sz="5400" lang="en-US">
                <a:solidFill>
                  <a:srgbClr val="9933FF"/>
                </a:solidFill>
              </a:rPr>
              <a:t>      </a:t>
            </a:r>
            <a:br>
              <a:rPr b="1" sz="5400" lang="en-US">
                <a:solidFill>
                  <a:srgbClr val="9933FF"/>
                </a:solidFill>
              </a:rPr>
            </a:br>
            <a:r>
              <a:rPr sz="3400" lang="en-US"/>
              <a:t>Class    : B.A. part - 2nd</a:t>
            </a:r>
            <a:br>
              <a:rPr sz="3400" lang="en-US"/>
            </a:br>
            <a:r>
              <a:rPr sz="3400" lang="en-US"/>
              <a:t>Subject : History (Hon.)                            </a:t>
            </a:r>
            <a:r>
              <a:rPr sz="3100" lang="en-US"/>
              <a:t>Paper    : 3rd, Medieval India (1206 - 1764)                      </a:t>
            </a:r>
            <a:br>
              <a:rPr sz="3100" lang="en-US"/>
            </a:br>
            <a:r>
              <a:rPr sz="3100" lang="en-US"/>
              <a:t>Topic    : Expansion of the Delhi Sultanate (1290-1320) The Khilje's Administration and economic reforms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L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4</a:t>
            </a:r>
            <a:r>
              <a:rPr sz="3400" lang="en-US"/>
              <a:t>   </a:t>
            </a:r>
            <a:endParaRPr sz="3400" lang="en-US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>
          <a:xfrm>
            <a:off x="4377159" y="5155062"/>
            <a:ext cx="4138191" cy="1544889"/>
          </a:xfrm>
        </p:spPr>
        <p:txBody>
          <a:bodyPr>
            <a:normAutofit fontScale="85714" lnSpcReduction="20000"/>
          </a:bodyPr>
          <a:p>
            <a:pPr indent="0" marL="0">
              <a:buNone/>
            </a:pPr>
            <a:r>
              <a:rPr b="1" sz="3372" lang="en-US">
                <a:solidFill>
                  <a:srgbClr val="000080"/>
                </a:solidFill>
              </a:rPr>
              <a:t>Dr. Suresh Kumar Meena      </a:t>
            </a:r>
            <a:r>
              <a:rPr b="1" lang="en-US">
                <a:solidFill>
                  <a:srgbClr val="000080"/>
                </a:solidFill>
              </a:rPr>
              <a:t> </a:t>
            </a:r>
            <a:r>
              <a:rPr lang="en-US">
                <a:solidFill>
                  <a:srgbClr val="000080"/>
                </a:solidFill>
              </a:rPr>
              <a:t>           Assistant Professor, History  </a:t>
            </a:r>
            <a:endParaRPr lang="en-US">
              <a:solidFill>
                <a:srgbClr val="000080"/>
              </a:solidFill>
            </a:endParaRPr>
          </a:p>
          <a:p>
            <a:pPr indent="0" marL="0">
              <a:buNone/>
            </a:pPr>
            <a:r>
              <a:rPr b="1" sz="3146" lang="en-US">
                <a:solidFill>
                  <a:srgbClr val="000080"/>
                </a:solidFill>
              </a:rPr>
              <a:t>M. L. Arya College, kasba</a:t>
            </a:r>
            <a:r>
              <a:rPr lang="en-US"/>
              <a:t>                    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 </a:t>
            </a:r>
            <a:r>
              <a:rPr b="1" sz="5100" lang="en-US">
                <a:solidFill>
                  <a:srgbClr val="00B0F0"/>
                </a:solidFill>
              </a:rPr>
              <a:t>अलाउद्दीन खिलजी</a:t>
            </a:r>
            <a:endParaRPr b="1" sz="5100" lang="en-US">
              <a:solidFill>
                <a:srgbClr val="00B0F0"/>
              </a:solidFill>
            </a:endParaRPr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rmAutofit fontScale="97059" lnSpcReduction="20000"/>
          </a:bodyPr>
          <a:p>
            <a:pPr indent="0" marL="0">
              <a:buNone/>
            </a:pPr>
            <a:r>
              <a:rPr b="1" sz="4123" lang="en-US"/>
              <a:t>कर</a:t>
            </a:r>
            <a:r>
              <a:rPr b="1" sz="4123" lang="en-US"/>
              <a:t> प्रणाली</a:t>
            </a:r>
            <a:r>
              <a:rPr b="1" sz="4123" lang="en-US"/>
              <a:t> </a:t>
            </a:r>
            <a:r>
              <a:rPr b="1" sz="4123" lang="en-US"/>
              <a:t>-</a:t>
            </a:r>
            <a:r>
              <a:rPr b="1" sz="4123" lang="en-US"/>
              <a:t> </a:t>
            </a:r>
            <a:r>
              <a:rPr b="0" sz="3400" lang="en-US"/>
              <a:t>अलाउद्दीन</a:t>
            </a:r>
            <a:r>
              <a:rPr b="0" sz="3400" lang="en-US"/>
              <a:t> ने</a:t>
            </a:r>
            <a:r>
              <a:rPr b="0" sz="3400" lang="en-US"/>
              <a:t> उपज</a:t>
            </a:r>
            <a:r>
              <a:rPr b="0" sz="3400" lang="en-US"/>
              <a:t> का</a:t>
            </a:r>
            <a:r>
              <a:rPr b="0" sz="3400" lang="en-US"/>
              <a:t> 50%</a:t>
            </a:r>
            <a:r>
              <a:rPr b="0" sz="3400" lang="en-US"/>
              <a:t> भूमि</a:t>
            </a:r>
            <a:r>
              <a:rPr b="0" sz="3400" lang="en-US"/>
              <a:t> कर</a:t>
            </a:r>
            <a:r>
              <a:rPr b="0" sz="3400" lang="en-US"/>
              <a:t> </a:t>
            </a:r>
            <a:r>
              <a:rPr b="0" sz="3400" lang="en-US"/>
              <a:t>(</a:t>
            </a:r>
            <a:r>
              <a:rPr b="0" sz="3400" lang="en-US"/>
              <a:t>खराज</a:t>
            </a:r>
            <a:r>
              <a:rPr b="0" sz="3400" lang="en-US"/>
              <a:t>)</a:t>
            </a:r>
            <a:r>
              <a:rPr b="0" sz="3400" lang="en-US"/>
              <a:t> के रूप</a:t>
            </a:r>
            <a:r>
              <a:rPr b="0" sz="3400" lang="en-US"/>
              <a:t> में</a:t>
            </a:r>
            <a:r>
              <a:rPr b="0" sz="3400" lang="en-US"/>
              <a:t> निश्चित</a:t>
            </a:r>
            <a:r>
              <a:rPr b="0" sz="3400" lang="en-US"/>
              <a:t> किया</a:t>
            </a:r>
            <a:r>
              <a:rPr b="0" sz="3400" lang="en-US"/>
              <a:t>।</a:t>
            </a:r>
            <a:r>
              <a:rPr b="0" sz="3400" lang="en-US"/>
              <a:t> अलाउद्दीन भारत का पहला मुस्लिम शासक था जिसने भूमि की वास्तविक आ</a:t>
            </a:r>
            <a:r>
              <a:rPr b="0" sz="3400" lang="en-US"/>
              <a:t>य</a:t>
            </a:r>
            <a:r>
              <a:rPr b="0" sz="3400" lang="en-US"/>
              <a:t> </a:t>
            </a:r>
            <a:r>
              <a:rPr b="0" sz="3400" lang="en-US"/>
              <a:t>पर</a:t>
            </a:r>
            <a:r>
              <a:rPr b="0" sz="3400" lang="en-US"/>
              <a:t> राजस्व निश्चित किया</a:t>
            </a:r>
            <a:r>
              <a:rPr b="0" sz="3400" lang="en-US"/>
              <a:t>।</a:t>
            </a:r>
            <a:r>
              <a:rPr b="0" sz="3400" lang="en-US"/>
              <a:t> </a:t>
            </a:r>
            <a:r>
              <a:rPr b="0" sz="3400" lang="en-US"/>
              <a:t> </a:t>
            </a:r>
            <a:endParaRPr b="1" sz="3400" lang="en-US"/>
          </a:p>
          <a:p>
            <a:pPr indent="0" marL="0">
              <a:buNone/>
            </a:pPr>
            <a:r>
              <a:rPr b="0" sz="3400" lang="en-US"/>
              <a:t> </a:t>
            </a:r>
            <a:r>
              <a:rPr b="0" sz="3400" lang="en-US"/>
              <a:t> </a:t>
            </a:r>
            <a:r>
              <a:rPr b="0" sz="3400" lang="en-US"/>
              <a:t> </a:t>
            </a:r>
            <a:r>
              <a:rPr b="0" sz="3400" lang="en-US"/>
              <a:t> </a:t>
            </a:r>
            <a:r>
              <a:rPr b="0" sz="3400" lang="en-US"/>
              <a:t>अलाउद्दीन के आर्थिक सुधारों के तहत बाजार नियंत्रण में सभी प्रकार के अनाजों का मूल्य निर्धारण करना प्रथम नियम था</a:t>
            </a:r>
            <a:r>
              <a:rPr b="0" sz="3400" lang="en-US"/>
              <a:t>।</a:t>
            </a:r>
            <a:r>
              <a:rPr b="0" sz="3400" lang="en-US"/>
              <a:t> मसा</a:t>
            </a:r>
            <a:r>
              <a:rPr b="0" sz="3400" lang="en-US"/>
              <a:t>ह</a:t>
            </a:r>
            <a:r>
              <a:rPr b="0" sz="3400" lang="en-US"/>
              <a:t>त</a:t>
            </a:r>
            <a:r>
              <a:rPr b="0" sz="3400" lang="en-US"/>
              <a:t> </a:t>
            </a:r>
            <a:r>
              <a:rPr b="0" sz="3400" lang="en-US"/>
              <a:t>मापन</a:t>
            </a:r>
            <a:r>
              <a:rPr b="0" sz="3400" lang="en-US"/>
              <a:t> की</a:t>
            </a:r>
            <a:r>
              <a:rPr b="0" sz="3400" lang="en-US"/>
              <a:t> पद्धति</a:t>
            </a:r>
            <a:r>
              <a:rPr b="0" sz="3400" lang="en-US"/>
              <a:t> के</a:t>
            </a:r>
            <a:r>
              <a:rPr b="0" sz="3400" lang="en-US"/>
              <a:t> अंतर्गत</a:t>
            </a:r>
            <a:r>
              <a:rPr b="0" sz="3400" lang="en-US"/>
              <a:t> समस्त</a:t>
            </a:r>
            <a:r>
              <a:rPr b="0" sz="3400" lang="en-US"/>
              <a:t> भूमि</a:t>
            </a:r>
            <a:r>
              <a:rPr b="0" sz="3400" lang="en-US"/>
              <a:t> पर</a:t>
            </a:r>
            <a:r>
              <a:rPr b="0" sz="3400" lang="en-US"/>
              <a:t> 50%</a:t>
            </a:r>
            <a:r>
              <a:rPr b="0" sz="3400" lang="en-US"/>
              <a:t> की</a:t>
            </a:r>
            <a:r>
              <a:rPr b="0" sz="3400" lang="en-US"/>
              <a:t> एकीकृत</a:t>
            </a:r>
            <a:r>
              <a:rPr b="0" sz="3400" lang="en-US"/>
              <a:t> दर से</a:t>
            </a:r>
            <a:r>
              <a:rPr b="0" sz="3400" lang="en-US"/>
              <a:t> लगान</a:t>
            </a:r>
            <a:r>
              <a:rPr b="0" sz="3400" lang="en-US"/>
              <a:t> वसूल</a:t>
            </a:r>
            <a:r>
              <a:rPr b="0" sz="3400" lang="en-US"/>
              <a:t> किया</a:t>
            </a:r>
            <a:r>
              <a:rPr b="0" sz="3400" lang="en-US"/>
              <a:t> जाता</a:t>
            </a:r>
            <a:r>
              <a:rPr b="0" sz="3400" lang="en-US"/>
              <a:t> था</a:t>
            </a:r>
            <a:r>
              <a:rPr b="0" sz="3400" lang="en-US"/>
              <a:t>।</a:t>
            </a:r>
            <a:endParaRPr b="1" sz="34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20000"/>
          </a:bodyPr>
          <a:p>
            <a:pPr indent="0" marL="0">
              <a:buNone/>
            </a:pP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बलबन</a:t>
            </a:r>
            <a:r>
              <a:rPr sz="3600" lang="en-US"/>
              <a:t> और </a:t>
            </a:r>
            <a:r>
              <a:rPr sz="3600" lang="en-US"/>
              <a:t>इल्तुतमिश</a:t>
            </a:r>
            <a:r>
              <a:rPr sz="3600" lang="en-US"/>
              <a:t> ने</a:t>
            </a:r>
            <a:r>
              <a:rPr sz="3600" lang="en-US"/>
              <a:t> भू</a:t>
            </a:r>
            <a:r>
              <a:rPr sz="3600" lang="en-US"/>
              <a:t>-</a:t>
            </a:r>
            <a:r>
              <a:rPr sz="3600" lang="en-US"/>
              <a:t>राजस्व</a:t>
            </a:r>
            <a:r>
              <a:rPr sz="3600" lang="en-US"/>
              <a:t> को</a:t>
            </a:r>
            <a:r>
              <a:rPr sz="3600" lang="en-US"/>
              <a:t> उपज की</a:t>
            </a:r>
            <a:r>
              <a:rPr sz="3600" lang="en-US"/>
              <a:t> एक</a:t>
            </a:r>
            <a:r>
              <a:rPr sz="3600" lang="en-US"/>
              <a:t> तिहाई</a:t>
            </a:r>
            <a:r>
              <a:rPr sz="3600" lang="en-US"/>
              <a:t> दर से अधिक</a:t>
            </a:r>
            <a:r>
              <a:rPr sz="3600" lang="en-US"/>
              <a:t> नहीं</a:t>
            </a:r>
            <a:r>
              <a:rPr sz="3600" lang="en-US"/>
              <a:t> लिया</a:t>
            </a:r>
            <a:r>
              <a:rPr sz="3600" lang="en-US"/>
              <a:t> था</a:t>
            </a:r>
            <a:r>
              <a:rPr sz="3600" lang="en-US"/>
              <a:t>।</a:t>
            </a:r>
            <a:r>
              <a:rPr sz="3600" lang="en-US"/>
              <a:t> राजस्व नगद एवं अनाज दोनों रूपों में वसूल किया जाता था</a:t>
            </a:r>
            <a:r>
              <a:rPr sz="3600" lang="en-US"/>
              <a:t>।</a:t>
            </a:r>
            <a:r>
              <a:rPr sz="3600" lang="en-US"/>
              <a:t> </a:t>
            </a:r>
            <a:endParaRPr sz="3600" lang="en-US"/>
          </a:p>
          <a:p>
            <a:pPr indent="0" marL="0">
              <a:buNone/>
            </a:pP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 </a:t>
            </a:r>
            <a:r>
              <a:rPr sz="3600" lang="en-US"/>
              <a:t>राजस्व के अतिरिक्त अलाउद्दीन ने </a:t>
            </a:r>
            <a:r>
              <a:rPr b="1" sz="3600" lang="en-US"/>
              <a:t>आवास कर</a:t>
            </a:r>
            <a:r>
              <a:rPr b="1" sz="3600" lang="en-US"/>
              <a:t> </a:t>
            </a:r>
            <a:r>
              <a:rPr b="1" sz="3600" lang="en-US"/>
              <a:t>(</a:t>
            </a:r>
            <a:r>
              <a:rPr b="1" sz="3600" lang="en-US"/>
              <a:t>घरी</a:t>
            </a:r>
            <a:r>
              <a:rPr b="1" sz="3600" lang="en-US"/>
              <a:t> कर</a:t>
            </a:r>
            <a:r>
              <a:rPr b="1" sz="3600" lang="en-US"/>
              <a:t>)</a:t>
            </a:r>
            <a:r>
              <a:rPr b="1" sz="3600" lang="en-US"/>
              <a:t> तथा च</a:t>
            </a:r>
            <a:r>
              <a:rPr b="1" sz="3600" lang="en-US"/>
              <a:t>र</a:t>
            </a:r>
            <a:r>
              <a:rPr b="1" sz="3600" lang="en-US"/>
              <a:t>ा</a:t>
            </a:r>
            <a:r>
              <a:rPr b="1" sz="3600" lang="en-US"/>
              <a:t>ई कर </a:t>
            </a:r>
            <a:r>
              <a:rPr b="1" sz="3600" lang="en-US"/>
              <a:t>(</a:t>
            </a:r>
            <a:r>
              <a:rPr b="1" sz="3600" lang="en-US"/>
              <a:t>दुधारू पशुओं पर</a:t>
            </a:r>
            <a:r>
              <a:rPr b="1" sz="3600" lang="en-US"/>
              <a:t>)</a:t>
            </a:r>
            <a:r>
              <a:rPr b="1" sz="3600" lang="en-US"/>
              <a:t> </a:t>
            </a:r>
            <a:r>
              <a:rPr sz="3600" lang="en-US"/>
              <a:t>भी</a:t>
            </a:r>
            <a:r>
              <a:rPr sz="3600" lang="en-US"/>
              <a:t> लगाया</a:t>
            </a:r>
            <a:r>
              <a:rPr sz="3600" lang="en-US"/>
              <a:t>।</a:t>
            </a:r>
            <a:r>
              <a:rPr sz="3600" lang="en-US"/>
              <a:t> </a:t>
            </a:r>
            <a:r>
              <a:rPr sz="3600" lang="en-US"/>
              <a:t>क</a:t>
            </a:r>
            <a:r>
              <a:rPr sz="3600" lang="en-US"/>
              <a:t>र</a:t>
            </a:r>
            <a:r>
              <a:rPr sz="3600" lang="en-US"/>
              <a:t>ी</a:t>
            </a:r>
            <a:r>
              <a:rPr sz="3600" lang="en-US"/>
              <a:t> </a:t>
            </a:r>
            <a:r>
              <a:rPr sz="3600" lang="en-US"/>
              <a:t>या </a:t>
            </a:r>
            <a:r>
              <a:rPr sz="3600" lang="en-US"/>
              <a:t>कर</a:t>
            </a:r>
            <a:r>
              <a:rPr sz="3600" lang="en-US"/>
              <a:t>ही एक अन्य क</a:t>
            </a:r>
            <a:r>
              <a:rPr sz="3600" lang="en-US"/>
              <a:t>र</a:t>
            </a:r>
            <a:r>
              <a:rPr sz="3600" lang="en-US"/>
              <a:t> </a:t>
            </a:r>
            <a:r>
              <a:rPr sz="3600" lang="en-US"/>
              <a:t>था</a:t>
            </a:r>
            <a:r>
              <a:rPr sz="3600" lang="en-US"/>
              <a:t>।</a:t>
            </a:r>
            <a:r>
              <a:rPr sz="3600" lang="en-US"/>
              <a:t> </a:t>
            </a:r>
            <a:r>
              <a:rPr b="1" sz="3600" lang="en-US"/>
              <a:t>जजिया</a:t>
            </a:r>
            <a:r>
              <a:rPr sz="3600" lang="en-US"/>
              <a:t> गैर</a:t>
            </a:r>
            <a:r>
              <a:rPr sz="3600" lang="en-US"/>
              <a:t>-</a:t>
            </a:r>
            <a:r>
              <a:rPr sz="3600" lang="en-US"/>
              <a:t> मुसलमानों से</a:t>
            </a:r>
            <a:r>
              <a:rPr sz="3600" lang="en-US"/>
              <a:t> लिया</a:t>
            </a:r>
            <a:r>
              <a:rPr sz="3600" lang="en-US"/>
              <a:t> जाने</a:t>
            </a:r>
            <a:r>
              <a:rPr sz="3600" lang="en-US"/>
              <a:t> वाला</a:t>
            </a:r>
            <a:r>
              <a:rPr sz="3600" lang="en-US"/>
              <a:t> कर था</a:t>
            </a:r>
            <a:r>
              <a:rPr sz="3600" lang="en-US"/>
              <a:t>।</a:t>
            </a:r>
            <a:r>
              <a:rPr sz="3600" lang="en-US"/>
              <a:t> यह</a:t>
            </a:r>
            <a:r>
              <a:rPr sz="3600" lang="en-US"/>
              <a:t> स्त्रियों</a:t>
            </a:r>
            <a:r>
              <a:rPr sz="3600" lang="en-US"/>
              <a:t>,</a:t>
            </a:r>
            <a:r>
              <a:rPr sz="3600" lang="en-US"/>
              <a:t> बच्चों</a:t>
            </a:r>
            <a:r>
              <a:rPr sz="3600" lang="en-US"/>
              <a:t>,</a:t>
            </a:r>
            <a:r>
              <a:rPr sz="3600" lang="en-US"/>
              <a:t> विक्षिप्त</a:t>
            </a:r>
            <a:r>
              <a:rPr sz="3600" lang="en-US"/>
              <a:t>ो</a:t>
            </a:r>
            <a:r>
              <a:rPr sz="3600" lang="en-US"/>
              <a:t>ं</a:t>
            </a:r>
            <a:r>
              <a:rPr sz="3600" lang="en-US"/>
              <a:t> और</a:t>
            </a:r>
            <a:r>
              <a:rPr sz="3600" lang="en-US"/>
              <a:t> अप</a:t>
            </a:r>
            <a:r>
              <a:rPr sz="3600" lang="en-US"/>
              <a:t>ं</a:t>
            </a:r>
            <a:r>
              <a:rPr sz="3600" lang="en-US"/>
              <a:t>गो</a:t>
            </a:r>
            <a:r>
              <a:rPr sz="3600" lang="en-US"/>
              <a:t>ं</a:t>
            </a:r>
            <a:r>
              <a:rPr sz="3600" lang="en-US"/>
              <a:t> पर नहीं</a:t>
            </a:r>
            <a:r>
              <a:rPr sz="3600" lang="en-US"/>
              <a:t> लगाया</a:t>
            </a:r>
            <a:r>
              <a:rPr sz="3600" lang="en-US"/>
              <a:t> जाता</a:t>
            </a:r>
            <a:r>
              <a:rPr sz="3600" lang="en-US"/>
              <a:t> था</a:t>
            </a:r>
            <a:r>
              <a:rPr sz="3600" lang="en-US"/>
              <a:t>।</a:t>
            </a:r>
            <a:endParaRPr sz="36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>
          <a:xfrm>
            <a:off x="898390" y="1812694"/>
            <a:ext cx="7616960" cy="4364269"/>
          </a:xfrm>
        </p:spPr>
        <p:txBody>
          <a:bodyPr/>
          <a:p>
            <a:pPr indent="0" marL="0">
              <a:buNone/>
            </a:pP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b="1" sz="3700" lang="en-US"/>
              <a:t>ख</a:t>
            </a:r>
            <a:r>
              <a:rPr b="1" sz="3700" lang="en-US"/>
              <a:t>म</a:t>
            </a:r>
            <a:r>
              <a:rPr b="1" sz="3700" lang="en-US"/>
              <a:t>्</a:t>
            </a:r>
            <a:r>
              <a:rPr b="1" sz="3700" lang="en-US"/>
              <a:t>स</a:t>
            </a:r>
            <a:r>
              <a:rPr sz="3700" lang="en-US"/>
              <a:t> से राज्य को पांचवा हिस्सा मिलता था और शेष </a:t>
            </a:r>
            <a:r>
              <a:rPr sz="3700" lang="en-US"/>
              <a:t>4</a:t>
            </a:r>
            <a:r>
              <a:rPr sz="3700" lang="en-US"/>
              <a:t>/</a:t>
            </a:r>
            <a:r>
              <a:rPr sz="3700" lang="en-US"/>
              <a:t>5</a:t>
            </a:r>
            <a:r>
              <a:rPr sz="3700" lang="en-US"/>
              <a:t> हिस्सा सैनिकों में बांट दिया जाता था</a:t>
            </a:r>
            <a:r>
              <a:rPr sz="3700" lang="en-US"/>
              <a:t>।</a:t>
            </a:r>
            <a:r>
              <a:rPr sz="3700" lang="en-US"/>
              <a:t> किंतु</a:t>
            </a:r>
            <a:r>
              <a:rPr sz="3700" lang="en-US"/>
              <a:t> अलाउद्दीन तथा मोहम्मद बिन तुगलक ने नियम का उल्लंघन करते हुए खुम्स का 4</a:t>
            </a:r>
            <a:r>
              <a:rPr sz="3700" lang="en-US"/>
              <a:t>/</a:t>
            </a:r>
            <a:r>
              <a:rPr sz="3700" lang="en-US"/>
              <a:t>5 भाग राज्य के भाग के रूप में लिया</a:t>
            </a:r>
            <a:r>
              <a:rPr sz="3700" lang="en-US"/>
              <a:t>।</a:t>
            </a:r>
            <a:endParaRPr sz="3700" lang="en-US"/>
          </a:p>
          <a:p>
            <a:pPr indent="0" marL="0">
              <a:buNone/>
            </a:pP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sz="3700" lang="en-US"/>
              <a:t> </a:t>
            </a:r>
            <a:r>
              <a:rPr b="1" sz="3700" lang="en-US"/>
              <a:t>जकात</a:t>
            </a:r>
            <a:r>
              <a:rPr sz="3700" lang="en-US"/>
              <a:t> केवल</a:t>
            </a:r>
            <a:r>
              <a:rPr sz="3700" lang="en-US"/>
              <a:t> मुसलमानों से</a:t>
            </a:r>
            <a:r>
              <a:rPr sz="3700" lang="en-US"/>
              <a:t> लिया</a:t>
            </a:r>
            <a:r>
              <a:rPr sz="3700" lang="en-US"/>
              <a:t> जाने वाला एक धार्मिक कर था</a:t>
            </a:r>
            <a:r>
              <a:rPr sz="3700" lang="en-US"/>
              <a:t>।</a:t>
            </a:r>
            <a:r>
              <a:rPr sz="3700" lang="en-US"/>
              <a:t> यह संपत्ति का 40 वां भाग अर्थात ढाई प्रतिशत था</a:t>
            </a:r>
            <a:r>
              <a:rPr sz="3700" lang="en-US"/>
              <a:t> </a:t>
            </a:r>
            <a:r>
              <a:rPr sz="3700" lang="en-US"/>
              <a:t>।</a:t>
            </a:r>
            <a:endParaRPr sz="37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>
            <a:normAutofit fontScale="92082" lnSpcReduction="20000"/>
          </a:bodyPr>
          <a:p>
            <a:pPr indent="0" marL="0">
              <a:buNone/>
            </a:pP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उसने</a:t>
            </a:r>
            <a:r>
              <a:rPr sz="3789" lang="en-US"/>
              <a:t> सैनिकों</a:t>
            </a:r>
            <a:r>
              <a:rPr sz="3789" lang="en-US"/>
              <a:t> को</a:t>
            </a:r>
            <a:r>
              <a:rPr sz="3789" lang="en-US"/>
              <a:t> नगद</a:t>
            </a:r>
            <a:r>
              <a:rPr sz="3789" lang="en-US"/>
              <a:t> वेतन</a:t>
            </a:r>
            <a:r>
              <a:rPr sz="3789" lang="en-US"/>
              <a:t> दिया</a:t>
            </a:r>
            <a:r>
              <a:rPr sz="3789" lang="en-US"/>
              <a:t>।</a:t>
            </a:r>
            <a:r>
              <a:rPr sz="3789" lang="en-US"/>
              <a:t> ऐसा</a:t>
            </a:r>
            <a:r>
              <a:rPr sz="3789" lang="en-US"/>
              <a:t> करने</a:t>
            </a:r>
            <a:r>
              <a:rPr sz="3789" lang="en-US"/>
              <a:t> वाला</a:t>
            </a:r>
            <a:r>
              <a:rPr sz="3789" lang="en-US"/>
              <a:t> वह</a:t>
            </a:r>
            <a:r>
              <a:rPr sz="3789" lang="en-US"/>
              <a:t> दिल्ली</a:t>
            </a:r>
            <a:r>
              <a:rPr sz="3789" lang="en-US"/>
              <a:t> का पहला</a:t>
            </a:r>
            <a:r>
              <a:rPr sz="3789" lang="en-US"/>
              <a:t> सुल्तान</a:t>
            </a:r>
            <a:r>
              <a:rPr sz="3789" lang="en-US"/>
              <a:t> था</a:t>
            </a:r>
            <a:r>
              <a:rPr sz="3789" lang="en-US"/>
              <a:t>।</a:t>
            </a:r>
            <a:r>
              <a:rPr sz="3789" lang="en-US"/>
              <a:t> उसके</a:t>
            </a:r>
            <a:r>
              <a:rPr sz="3789" lang="en-US"/>
              <a:t> समय</a:t>
            </a:r>
            <a:r>
              <a:rPr sz="3789" lang="en-US"/>
              <a:t> में</a:t>
            </a:r>
            <a:r>
              <a:rPr sz="3789" lang="en-US"/>
              <a:t> सैनिकों</a:t>
            </a:r>
            <a:r>
              <a:rPr sz="3789" lang="en-US"/>
              <a:t> की</a:t>
            </a:r>
            <a:r>
              <a:rPr sz="3789" lang="en-US"/>
              <a:t> भर्ती</a:t>
            </a:r>
            <a:r>
              <a:rPr sz="3789" lang="en-US"/>
              <a:t> सेना</a:t>
            </a:r>
            <a:r>
              <a:rPr sz="3789" lang="en-US"/>
              <a:t> </a:t>
            </a:r>
            <a:r>
              <a:rPr sz="3789" lang="en-US"/>
              <a:t>मंत्री</a:t>
            </a:r>
            <a:r>
              <a:rPr sz="3789" lang="en-US"/>
              <a:t> </a:t>
            </a:r>
            <a:r>
              <a:rPr b="1" sz="3789" lang="en-US"/>
              <a:t>आर</a:t>
            </a:r>
            <a:r>
              <a:rPr b="1" sz="3789" lang="en-US"/>
              <a:t>ि</a:t>
            </a:r>
            <a:r>
              <a:rPr b="1" sz="3789" lang="en-US"/>
              <a:t>ज</a:t>
            </a:r>
            <a:r>
              <a:rPr b="1" sz="3789" lang="en-US"/>
              <a:t>-</a:t>
            </a:r>
            <a:r>
              <a:rPr b="1" sz="3789" lang="en-US"/>
              <a:t>ए</a:t>
            </a:r>
            <a:r>
              <a:rPr b="1" sz="3789" lang="en-US"/>
              <a:t>-</a:t>
            </a:r>
            <a:r>
              <a:rPr b="1" sz="3789" lang="en-US"/>
              <a:t> </a:t>
            </a:r>
            <a:r>
              <a:rPr b="1" sz="3789" lang="en-US"/>
              <a:t>म</a:t>
            </a:r>
            <a:r>
              <a:rPr b="1" sz="3789" lang="en-US"/>
              <a:t>ु</a:t>
            </a:r>
            <a:r>
              <a:rPr b="1" sz="3789" lang="en-US"/>
              <a:t>मालिक</a:t>
            </a:r>
            <a:r>
              <a:rPr b="1" sz="3789" lang="en-US"/>
              <a:t> </a:t>
            </a:r>
            <a:r>
              <a:rPr sz="3789" lang="en-US"/>
              <a:t>द्वारा</a:t>
            </a:r>
            <a:r>
              <a:rPr sz="3789" lang="en-US"/>
              <a:t> की</a:t>
            </a:r>
            <a:r>
              <a:rPr sz="3789" lang="en-US"/>
              <a:t> जाने</a:t>
            </a:r>
            <a:r>
              <a:rPr sz="3789" lang="en-US"/>
              <a:t> लगी</a:t>
            </a:r>
            <a:r>
              <a:rPr sz="3789" lang="en-US"/>
              <a:t>।</a:t>
            </a:r>
            <a:r>
              <a:rPr sz="3789" lang="en-US"/>
              <a:t> </a:t>
            </a:r>
            <a:endParaRPr sz="3789" lang="en-US"/>
          </a:p>
          <a:p>
            <a:pPr indent="0" marL="0">
              <a:buNone/>
            </a:pP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 </a:t>
            </a:r>
            <a:r>
              <a:rPr sz="3789" lang="en-US"/>
              <a:t>उसके</a:t>
            </a:r>
            <a:r>
              <a:rPr sz="3789" lang="en-US"/>
              <a:t> राजस्व</a:t>
            </a:r>
            <a:r>
              <a:rPr sz="3789" lang="en-US"/>
              <a:t> एवं</a:t>
            </a:r>
            <a:r>
              <a:rPr sz="3789" lang="en-US"/>
              <a:t> लगान</a:t>
            </a:r>
            <a:r>
              <a:rPr sz="3789" lang="en-US"/>
              <a:t> व्यवस्था</a:t>
            </a:r>
            <a:r>
              <a:rPr sz="3789" lang="en-US"/>
              <a:t> का</a:t>
            </a:r>
            <a:r>
              <a:rPr sz="3789" lang="en-US"/>
              <a:t> मुख्य</a:t>
            </a:r>
            <a:r>
              <a:rPr sz="3789" lang="en-US"/>
              <a:t> उद्देश्य</a:t>
            </a:r>
            <a:r>
              <a:rPr sz="3789" lang="en-US"/>
              <a:t> एक</a:t>
            </a:r>
            <a:r>
              <a:rPr sz="3789" lang="en-US"/>
              <a:t> शक्तिशाली</a:t>
            </a:r>
            <a:r>
              <a:rPr sz="3789" lang="en-US"/>
              <a:t> और</a:t>
            </a:r>
            <a:r>
              <a:rPr sz="3789" lang="en-US"/>
              <a:t> निरंकुश</a:t>
            </a:r>
            <a:r>
              <a:rPr sz="3789" lang="en-US"/>
              <a:t> राज्य</a:t>
            </a:r>
            <a:r>
              <a:rPr sz="3789" lang="en-US"/>
              <a:t> की स्थापना</a:t>
            </a:r>
            <a:r>
              <a:rPr sz="3789" lang="en-US"/>
              <a:t> करना</a:t>
            </a:r>
            <a:r>
              <a:rPr sz="3789" lang="en-US"/>
              <a:t> था</a:t>
            </a:r>
            <a:r>
              <a:rPr sz="3789" lang="en-US"/>
              <a:t> </a:t>
            </a:r>
            <a:r>
              <a:rPr sz="3789" lang="en-US"/>
              <a:t>।</a:t>
            </a:r>
            <a:r>
              <a:rPr sz="3789" lang="en-US"/>
              <a:t> </a:t>
            </a:r>
            <a:r>
              <a:rPr sz="3789" lang="en-US"/>
              <a:t>अलाउद्दीन की बाजार</a:t>
            </a:r>
            <a:r>
              <a:rPr sz="3789" lang="en-US"/>
              <a:t> व्यवस्था</a:t>
            </a:r>
            <a:r>
              <a:rPr sz="3789" lang="en-US"/>
              <a:t> का</a:t>
            </a:r>
            <a:r>
              <a:rPr sz="3789" lang="en-US"/>
              <a:t> मुख्य</a:t>
            </a:r>
            <a:r>
              <a:rPr sz="3789" lang="en-US"/>
              <a:t> उद्देश्य</a:t>
            </a:r>
            <a:r>
              <a:rPr sz="3789" lang="en-US"/>
              <a:t> सैनिकों</a:t>
            </a:r>
            <a:r>
              <a:rPr sz="3789" lang="en-US"/>
              <a:t> क</a:t>
            </a:r>
            <a:r>
              <a:rPr sz="3789" lang="en-US"/>
              <a:t>े</a:t>
            </a:r>
            <a:r>
              <a:rPr sz="3789" lang="en-US"/>
              <a:t> वेतन</a:t>
            </a:r>
            <a:r>
              <a:rPr sz="3789" lang="en-US"/>
              <a:t> में</a:t>
            </a:r>
            <a:r>
              <a:rPr sz="3789" lang="en-US"/>
              <a:t> कमी</a:t>
            </a:r>
            <a:r>
              <a:rPr sz="3789" lang="en-US"/>
              <a:t> न</a:t>
            </a:r>
            <a:r>
              <a:rPr sz="3789" lang="en-US"/>
              <a:t> होकर</a:t>
            </a:r>
            <a:r>
              <a:rPr sz="3789" lang="en-US"/>
              <a:t> वस्तुओं</a:t>
            </a:r>
            <a:r>
              <a:rPr sz="3789" lang="en-US"/>
              <a:t> के</a:t>
            </a:r>
            <a:r>
              <a:rPr sz="3789" lang="en-US"/>
              <a:t> मूल्यों को</a:t>
            </a:r>
            <a:r>
              <a:rPr sz="3789" lang="en-US"/>
              <a:t> बढ़ने</a:t>
            </a:r>
            <a:r>
              <a:rPr sz="3789" lang="en-US"/>
              <a:t> से</a:t>
            </a:r>
            <a:r>
              <a:rPr sz="3789" lang="en-US"/>
              <a:t> रोकना</a:t>
            </a:r>
            <a:r>
              <a:rPr sz="3789" lang="en-US"/>
              <a:t> था</a:t>
            </a:r>
            <a:r>
              <a:rPr sz="3789" lang="en-US"/>
              <a:t>।</a:t>
            </a:r>
            <a:endParaRPr sz="3789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rmAutofit fontScale="97143" lnSpcReduction="20000"/>
          </a:bodyPr>
          <a:p>
            <a:pPr indent="0" marL="0">
              <a:buNone/>
            </a:pP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अलाउद्दीन</a:t>
            </a:r>
            <a:r>
              <a:rPr b="0" sz="3500" lang="en-US"/>
              <a:t> के</a:t>
            </a:r>
            <a:r>
              <a:rPr b="0" sz="3500" lang="en-US"/>
              <a:t> समय</a:t>
            </a:r>
            <a:r>
              <a:rPr b="0" sz="3500" lang="en-US"/>
              <a:t> विशाल</a:t>
            </a:r>
            <a:r>
              <a:rPr b="0" sz="3500" lang="en-US"/>
              <a:t> प्रदेशों को</a:t>
            </a:r>
            <a:r>
              <a:rPr b="0" sz="3500" lang="en-US"/>
              <a:t> खाल</a:t>
            </a:r>
            <a:r>
              <a:rPr b="0" sz="3500" lang="en-US"/>
              <a:t>ि</a:t>
            </a:r>
            <a:r>
              <a:rPr b="0" sz="3500" lang="en-US"/>
              <a:t>सा भूमि</a:t>
            </a:r>
            <a:r>
              <a:rPr b="0" sz="3500" lang="en-US"/>
              <a:t> में</a:t>
            </a:r>
            <a:r>
              <a:rPr b="0" sz="3500" lang="en-US"/>
              <a:t> परिवर्तन</a:t>
            </a:r>
            <a:r>
              <a:rPr b="0" sz="3500" lang="en-US"/>
              <a:t> कर</a:t>
            </a:r>
            <a:r>
              <a:rPr b="0" sz="3500" lang="en-US"/>
              <a:t> दिया</a:t>
            </a:r>
            <a:r>
              <a:rPr b="0" sz="3500" lang="en-US"/>
              <a:t> गया</a:t>
            </a:r>
            <a:r>
              <a:rPr b="0" sz="3500" lang="en-US"/>
              <a:t>।</a:t>
            </a:r>
            <a:r>
              <a:rPr b="0" sz="3500" lang="en-US"/>
              <a:t> खालीसा</a:t>
            </a:r>
            <a:r>
              <a:rPr b="0" sz="3500" lang="en-US"/>
              <a:t>-</a:t>
            </a:r>
            <a:r>
              <a:rPr b="0" sz="3500" lang="en-US"/>
              <a:t>भ</a:t>
            </a:r>
            <a:r>
              <a:rPr b="0" sz="3500" lang="en-US"/>
              <a:t>ू</a:t>
            </a:r>
            <a:r>
              <a:rPr b="0" sz="3500" lang="en-US"/>
              <a:t> क्षेत्रों से लगान राज्य द्वारा वसूल किया जाने लगा</a:t>
            </a:r>
            <a:r>
              <a:rPr b="0" sz="3500" lang="en-US"/>
              <a:t>।</a:t>
            </a:r>
            <a:r>
              <a:rPr b="0" sz="3500" lang="en-US"/>
              <a:t> अलाउद्दीन ने राजस्व व्यवस्था से भ्रष्टाचार और लूट को खत्म करने के लिए एक न</a:t>
            </a:r>
            <a:r>
              <a:rPr b="0" sz="3500" lang="en-US"/>
              <a:t>य</a:t>
            </a:r>
            <a:r>
              <a:rPr b="0" sz="3500" lang="en-US"/>
              <a:t>े</a:t>
            </a:r>
            <a:r>
              <a:rPr b="0" sz="3500" lang="en-US"/>
              <a:t> </a:t>
            </a:r>
            <a:r>
              <a:rPr b="0" sz="3500" lang="en-US"/>
              <a:t>विभाग</a:t>
            </a:r>
            <a:r>
              <a:rPr b="0" sz="3500" lang="en-US"/>
              <a:t> दीवान ए मुस्त</a:t>
            </a:r>
            <a:r>
              <a:rPr b="0" sz="3500" lang="en-US"/>
              <a:t>ख</a:t>
            </a:r>
            <a:r>
              <a:rPr b="0" sz="3500" lang="en-US"/>
              <a:t>राज की स्थापना की</a:t>
            </a:r>
            <a:r>
              <a:rPr b="0" sz="3500" lang="en-US"/>
              <a:t>।</a:t>
            </a:r>
            <a:r>
              <a:rPr b="0" sz="3500" lang="en-US"/>
              <a:t> </a:t>
            </a:r>
            <a:endParaRPr b="0" sz="3500" lang="en-US"/>
          </a:p>
          <a:p>
            <a:pPr indent="0" marL="0">
              <a:buNone/>
            </a:pP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 </a:t>
            </a:r>
            <a:r>
              <a:rPr b="0" sz="3500" lang="en-US"/>
              <a:t>अलाउद्दीन</a:t>
            </a:r>
            <a:r>
              <a:rPr b="0" sz="3500" lang="en-US"/>
              <a:t> ने न तो </a:t>
            </a:r>
            <a:r>
              <a:rPr b="1" sz="3500" lang="en-US"/>
              <a:t>मुक्ता</a:t>
            </a:r>
            <a:r>
              <a:rPr b="1" sz="3500" lang="en-US"/>
              <a:t>-</a:t>
            </a:r>
            <a:r>
              <a:rPr b="1" sz="3500" lang="en-US"/>
              <a:t> प्रथा</a:t>
            </a:r>
            <a:r>
              <a:rPr b="0" sz="3500" lang="en-US"/>
              <a:t> समाप्त की और </a:t>
            </a:r>
            <a:r>
              <a:rPr b="0" sz="3500" lang="en-US"/>
              <a:t>न </a:t>
            </a:r>
            <a:r>
              <a:rPr b="0" sz="3500" lang="en-US"/>
              <a:t>ही</a:t>
            </a:r>
            <a:r>
              <a:rPr b="0" sz="3500" lang="en-US"/>
              <a:t> </a:t>
            </a:r>
            <a:r>
              <a:rPr b="1" sz="3500" lang="en-US"/>
              <a:t>ख</a:t>
            </a:r>
            <a:r>
              <a:rPr b="1" sz="3500" lang="en-US"/>
              <a:t>ू</a:t>
            </a:r>
            <a:r>
              <a:rPr b="1" sz="3500" lang="en-US"/>
              <a:t>त</a:t>
            </a:r>
            <a:r>
              <a:rPr b="1" sz="3500" lang="en-US"/>
              <a:t>ी</a:t>
            </a:r>
            <a:r>
              <a:rPr b="1" sz="3500" lang="en-US"/>
              <a:t>-</a:t>
            </a:r>
            <a:r>
              <a:rPr b="1" sz="3500" lang="en-US"/>
              <a:t> </a:t>
            </a:r>
            <a:r>
              <a:rPr b="1" sz="3500" lang="en-US"/>
              <a:t>प</a:t>
            </a:r>
            <a:r>
              <a:rPr b="1" sz="3500" lang="en-US"/>
              <a:t>्</a:t>
            </a:r>
            <a:r>
              <a:rPr b="1" sz="3500" lang="en-US"/>
              <a:t>र</a:t>
            </a:r>
            <a:r>
              <a:rPr b="1" sz="3500" lang="en-US"/>
              <a:t>थ</a:t>
            </a:r>
            <a:r>
              <a:rPr b="1" sz="3500" lang="en-US"/>
              <a:t>ा</a:t>
            </a:r>
            <a:r>
              <a:rPr b="1" sz="3500" lang="en-US"/>
              <a:t> </a:t>
            </a:r>
            <a:r>
              <a:rPr b="0" sz="3500" lang="en-US"/>
              <a:t>(</a:t>
            </a:r>
            <a:r>
              <a:rPr b="0" sz="3500" lang="en-US"/>
              <a:t>जमीनदारी</a:t>
            </a:r>
            <a:r>
              <a:rPr b="0" sz="3500" lang="en-US"/>
              <a:t>-</a:t>
            </a:r>
            <a:r>
              <a:rPr b="0" sz="3500" lang="en-US"/>
              <a:t> प</a:t>
            </a:r>
            <a:r>
              <a:rPr b="0" sz="3500" lang="en-US"/>
              <a:t>्</a:t>
            </a:r>
            <a:r>
              <a:rPr b="0" sz="3500" lang="en-US"/>
              <a:t>र</a:t>
            </a:r>
            <a:r>
              <a:rPr b="0" sz="3500" lang="en-US"/>
              <a:t>था</a:t>
            </a:r>
            <a:r>
              <a:rPr b="0" sz="3500" lang="en-US"/>
              <a:t>)</a:t>
            </a:r>
            <a:r>
              <a:rPr b="0" sz="3500" lang="en-US"/>
              <a:t>।</a:t>
            </a:r>
            <a:r>
              <a:rPr b="0" sz="3500" lang="en-US"/>
              <a:t> उसने केवल स्वामियों के विशेषाधिकार को समाप्त कर दिया</a:t>
            </a:r>
            <a:r>
              <a:rPr b="0" sz="3500" lang="en-US"/>
              <a:t>।</a:t>
            </a:r>
            <a:endParaRPr b="0" sz="35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भूमि की पैमाइश कराकर सरकारी कर्मचारियों द्वारा लगान वसूल करने की व्यवस्था सर्वप्रथम अलाउद्दीन ने आरंभ की </a:t>
            </a:r>
            <a:r>
              <a:rPr sz="3900" lang="en-US"/>
              <a:t>।</a:t>
            </a:r>
            <a:r>
              <a:rPr sz="3900" lang="en-US"/>
              <a:t> </a:t>
            </a:r>
            <a:endParaRPr sz="3900" lang="en-US"/>
          </a:p>
          <a:p>
            <a:pPr indent="0" marL="0">
              <a:buNone/>
            </a:pP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 </a:t>
            </a:r>
            <a:r>
              <a:rPr sz="3900" lang="en-US"/>
              <a:t>उसने अमीर खुसरो तथा अमीर हसन देहलवी को संरक्षण प्रदान किया</a:t>
            </a:r>
            <a:r>
              <a:rPr sz="3900" lang="en-US"/>
              <a:t>।</a:t>
            </a:r>
            <a:r>
              <a:rPr sz="3900" lang="en-US"/>
              <a:t> </a:t>
            </a:r>
            <a:r>
              <a:rPr sz="3900" lang="en-US"/>
              <a:t>उसके</a:t>
            </a:r>
            <a:r>
              <a:rPr sz="3900" lang="en-US"/>
              <a:t> द्वारा</a:t>
            </a:r>
            <a:r>
              <a:rPr sz="3900" lang="en-US"/>
              <a:t> बनाया</a:t>
            </a:r>
            <a:r>
              <a:rPr sz="3900" lang="en-US"/>
              <a:t> गया</a:t>
            </a:r>
            <a:r>
              <a:rPr sz="3900" lang="en-US"/>
              <a:t> अलाई</a:t>
            </a:r>
            <a:r>
              <a:rPr sz="3900" lang="en-US"/>
              <a:t> दरवाजा</a:t>
            </a:r>
            <a:r>
              <a:rPr sz="3900" lang="en-US"/>
              <a:t> प्रारंभिक</a:t>
            </a:r>
            <a:r>
              <a:rPr sz="3900" lang="en-US"/>
              <a:t> तुर्की</a:t>
            </a:r>
            <a:r>
              <a:rPr sz="3900" lang="en-US"/>
              <a:t> कला का</a:t>
            </a:r>
            <a:r>
              <a:rPr sz="3900" lang="en-US"/>
              <a:t> एक</a:t>
            </a:r>
            <a:r>
              <a:rPr sz="3900" lang="en-US"/>
              <a:t> सर्वश्रेष्ठ</a:t>
            </a:r>
            <a:r>
              <a:rPr sz="3900" lang="en-US"/>
              <a:t> नमूना</a:t>
            </a:r>
            <a:r>
              <a:rPr sz="3900" lang="en-US"/>
              <a:t> माना</a:t>
            </a:r>
            <a:r>
              <a:rPr sz="3900" lang="en-US"/>
              <a:t> गया</a:t>
            </a:r>
            <a:r>
              <a:rPr sz="3900" lang="en-US"/>
              <a:t> है</a:t>
            </a:r>
            <a:r>
              <a:rPr sz="3900" lang="en-US"/>
              <a:t>।</a:t>
            </a:r>
            <a:endParaRPr sz="39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>
          <a:xfrm>
            <a:off x="418718" y="1864414"/>
            <a:ext cx="7886700" cy="4351338"/>
          </a:xfrm>
        </p:spPr>
        <p:txBody>
          <a:bodyPr>
            <a:normAutofit fontScale="84211" lnSpcReduction="20000"/>
          </a:bodyPr>
          <a:p>
            <a:pPr indent="0" marL="0">
              <a:buNone/>
            </a:pP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3800" lang="en-US"/>
              <a:t> </a:t>
            </a:r>
            <a:r>
              <a:rPr b="1" sz="4342" lang="en-US"/>
              <a:t>मुबारक</a:t>
            </a:r>
            <a:r>
              <a:rPr b="1" sz="4342" lang="en-US"/>
              <a:t> शाह</a:t>
            </a:r>
            <a:r>
              <a:rPr b="1" sz="4342" lang="en-US"/>
              <a:t> खिलजी</a:t>
            </a:r>
            <a:r>
              <a:rPr b="1" sz="4342" lang="en-US"/>
              <a:t> </a:t>
            </a:r>
            <a:r>
              <a:rPr b="1" sz="4342" lang="en-US"/>
              <a:t> </a:t>
            </a:r>
            <a:r>
              <a:rPr b="1" sz="4342" lang="en-US"/>
              <a:t>(</a:t>
            </a:r>
            <a:r>
              <a:rPr b="1" sz="4342" lang="en-US"/>
              <a:t>1</a:t>
            </a:r>
            <a:r>
              <a:rPr b="1" sz="4342" lang="en-US"/>
              <a:t>3</a:t>
            </a:r>
            <a:r>
              <a:rPr b="1" sz="4342" lang="en-US"/>
              <a:t>1</a:t>
            </a:r>
            <a:r>
              <a:rPr b="1" sz="4342" lang="en-US"/>
              <a:t>6</a:t>
            </a:r>
            <a:r>
              <a:rPr b="1" sz="4342" lang="en-US"/>
              <a:t>-</a:t>
            </a:r>
            <a:r>
              <a:rPr b="1" sz="4342" lang="en-US"/>
              <a:t>1</a:t>
            </a:r>
            <a:r>
              <a:rPr b="1" sz="4342" lang="en-US"/>
              <a:t>3</a:t>
            </a:r>
            <a:r>
              <a:rPr b="1" sz="4342" lang="en-US"/>
              <a:t>2</a:t>
            </a:r>
            <a:r>
              <a:rPr b="1" sz="4342" lang="en-US"/>
              <a:t>0</a:t>
            </a:r>
            <a:r>
              <a:rPr b="1" sz="4342" lang="en-US"/>
              <a:t> </a:t>
            </a:r>
            <a:r>
              <a:rPr b="1" sz="4342" lang="en-US"/>
              <a:t>ई</a:t>
            </a:r>
            <a:r>
              <a:rPr b="1" sz="4342" lang="en-US"/>
              <a:t>.</a:t>
            </a:r>
            <a:r>
              <a:rPr b="1" sz="4342" lang="en-US"/>
              <a:t>)</a:t>
            </a:r>
            <a:endParaRPr b="1" sz="4342" lang="en-US"/>
          </a:p>
          <a:p>
            <a:pPr indent="0" marL="0">
              <a:buNone/>
            </a:pP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इसने</a:t>
            </a:r>
            <a:r>
              <a:rPr b="0" sz="4050" lang="en-US"/>
              <a:t> अपने</a:t>
            </a:r>
            <a:r>
              <a:rPr b="0" sz="4050" lang="en-US"/>
              <a:t> पिता</a:t>
            </a:r>
            <a:r>
              <a:rPr b="0" sz="4050" lang="en-US"/>
              <a:t> के</a:t>
            </a:r>
            <a:r>
              <a:rPr b="0" sz="4050" lang="en-US"/>
              <a:t> कठोर</a:t>
            </a:r>
            <a:r>
              <a:rPr b="0" sz="4050" lang="en-US"/>
              <a:t> आदेशों</a:t>
            </a:r>
            <a:r>
              <a:rPr b="0" sz="4050" lang="en-US"/>
              <a:t> को</a:t>
            </a:r>
            <a:r>
              <a:rPr b="0" sz="4050" lang="en-US"/>
              <a:t> रद्द</a:t>
            </a:r>
            <a:r>
              <a:rPr b="0" sz="4050" lang="en-US"/>
              <a:t> कर</a:t>
            </a:r>
            <a:r>
              <a:rPr b="0" sz="4050" lang="en-US"/>
              <a:t> दिया</a:t>
            </a:r>
            <a:r>
              <a:rPr b="0" sz="4050" lang="en-US"/>
              <a:t>।</a:t>
            </a:r>
            <a:r>
              <a:rPr b="0" sz="4050" lang="en-US"/>
              <a:t> इसने</a:t>
            </a:r>
            <a:r>
              <a:rPr b="0" sz="4050" lang="en-US"/>
              <a:t> </a:t>
            </a:r>
            <a:r>
              <a:rPr b="1" sz="4050" lang="en-US"/>
              <a:t>स</a:t>
            </a:r>
            <a:r>
              <a:rPr b="1" sz="4050" lang="en-US"/>
              <a:t>्</a:t>
            </a:r>
            <a:r>
              <a:rPr b="1" sz="4050" lang="en-US"/>
              <a:t>व</a:t>
            </a:r>
            <a:r>
              <a:rPr b="1" sz="4050" lang="en-US"/>
              <a:t>यं</a:t>
            </a:r>
            <a:r>
              <a:rPr b="1" sz="4050" lang="en-US"/>
              <a:t> को</a:t>
            </a:r>
            <a:r>
              <a:rPr b="1" sz="4050" lang="en-US"/>
              <a:t> खलीफा घोषित</a:t>
            </a:r>
            <a:r>
              <a:rPr b="1" sz="4050" lang="en-US"/>
              <a:t> किया</a:t>
            </a:r>
            <a:r>
              <a:rPr b="0" sz="4050" lang="en-US"/>
              <a:t>(</a:t>
            </a:r>
            <a:r>
              <a:rPr b="0" sz="4050" lang="en-US"/>
              <a:t>ऐसा</a:t>
            </a:r>
            <a:r>
              <a:rPr b="0" sz="4050" lang="en-US"/>
              <a:t> करने</a:t>
            </a:r>
            <a:r>
              <a:rPr b="0" sz="4050" lang="en-US"/>
              <a:t> वाला</a:t>
            </a:r>
            <a:r>
              <a:rPr b="0" sz="4050" lang="en-US"/>
              <a:t> सल्तनत</a:t>
            </a:r>
            <a:r>
              <a:rPr b="0" sz="4050" lang="en-US"/>
              <a:t> का</a:t>
            </a:r>
            <a:r>
              <a:rPr b="0" sz="4050" lang="en-US"/>
              <a:t> प्रथम</a:t>
            </a:r>
            <a:r>
              <a:rPr b="0" sz="4050" lang="en-US"/>
              <a:t> शासक</a:t>
            </a:r>
            <a:r>
              <a:rPr b="0" sz="4050" lang="en-US"/>
              <a:t> था</a:t>
            </a:r>
            <a:r>
              <a:rPr b="0" sz="4050" lang="en-US"/>
              <a:t>)</a:t>
            </a:r>
            <a:r>
              <a:rPr b="0" sz="4050" lang="en-US"/>
              <a:t> और</a:t>
            </a:r>
            <a:r>
              <a:rPr b="0" sz="4050" lang="en-US"/>
              <a:t> </a:t>
            </a:r>
            <a:r>
              <a:rPr b="0" sz="4050" lang="en-US"/>
              <a:t>अ</a:t>
            </a:r>
            <a:r>
              <a:rPr b="0" sz="4050" lang="en-US"/>
              <a:t>ल</a:t>
            </a:r>
            <a:r>
              <a:rPr b="0" sz="4050" lang="en-US"/>
              <a:t> इमाम</a:t>
            </a:r>
            <a:r>
              <a:rPr b="0" sz="4050" lang="en-US"/>
              <a:t>,</a:t>
            </a:r>
            <a:r>
              <a:rPr b="0" sz="4050" lang="en-US"/>
              <a:t> </a:t>
            </a:r>
            <a:r>
              <a:rPr b="0" sz="4050" lang="en-US"/>
              <a:t>उ</a:t>
            </a:r>
            <a:r>
              <a:rPr b="0" sz="4050" lang="en-US"/>
              <a:t>ल</a:t>
            </a:r>
            <a:r>
              <a:rPr b="0" sz="4050" lang="en-US"/>
              <a:t> </a:t>
            </a:r>
            <a:r>
              <a:rPr b="0" sz="4050" lang="en-US"/>
              <a:t>इ</a:t>
            </a:r>
            <a:r>
              <a:rPr b="0" sz="4050" lang="en-US"/>
              <a:t>म</a:t>
            </a:r>
            <a:r>
              <a:rPr b="0" sz="4050" lang="en-US"/>
              <a:t>ा</a:t>
            </a:r>
            <a:r>
              <a:rPr b="0" sz="4050" lang="en-US"/>
              <a:t>म</a:t>
            </a:r>
            <a:r>
              <a:rPr b="0" sz="4050" lang="en-US"/>
              <a:t> </a:t>
            </a:r>
            <a:r>
              <a:rPr b="0" sz="4050" lang="en-US"/>
              <a:t>(</a:t>
            </a:r>
            <a:r>
              <a:rPr b="0" sz="4050" lang="en-US"/>
              <a:t>उ</a:t>
            </a:r>
            <a:r>
              <a:rPr b="0" sz="4050" lang="en-US"/>
              <a:t>ल</a:t>
            </a:r>
            <a:r>
              <a:rPr b="0" sz="4050" lang="en-US"/>
              <a:t> </a:t>
            </a:r>
            <a:r>
              <a:rPr b="0" sz="4050" lang="en-US"/>
              <a:t>व</a:t>
            </a:r>
            <a:r>
              <a:rPr b="0" sz="4050" lang="en-US"/>
              <a:t>ा</a:t>
            </a:r>
            <a:r>
              <a:rPr b="0" sz="4050" lang="en-US"/>
              <a:t>सिक </a:t>
            </a:r>
            <a:r>
              <a:rPr b="0" sz="4050" lang="en-US"/>
              <a:t>व</a:t>
            </a:r>
            <a:r>
              <a:rPr b="0" sz="4050" lang="en-US"/>
              <a:t>ि</a:t>
            </a:r>
            <a:r>
              <a:rPr b="0" sz="4050" lang="en-US"/>
              <a:t>ल</a:t>
            </a:r>
            <a:r>
              <a:rPr b="0" sz="4050" lang="en-US"/>
              <a:t>्</a:t>
            </a:r>
            <a:r>
              <a:rPr b="0" sz="4050" lang="en-US"/>
              <a:t>ल</a:t>
            </a:r>
            <a:r>
              <a:rPr b="0" sz="4050" lang="en-US"/>
              <a:t>ा</a:t>
            </a:r>
            <a:r>
              <a:rPr b="0" sz="4050" lang="en-US"/>
              <a:t>ह</a:t>
            </a:r>
            <a:r>
              <a:rPr b="0" sz="4050" lang="en-US"/>
              <a:t>)</a:t>
            </a:r>
            <a:r>
              <a:rPr b="0" sz="4050" lang="en-US"/>
              <a:t>,</a:t>
            </a:r>
            <a:r>
              <a:rPr b="0" sz="4050" lang="en-US"/>
              <a:t> खिलाफत</a:t>
            </a:r>
            <a:r>
              <a:rPr b="0" sz="4050" lang="en-US"/>
              <a:t>-</a:t>
            </a:r>
            <a:r>
              <a:rPr b="0" sz="4050" lang="en-US"/>
              <a:t> उल</a:t>
            </a:r>
            <a:r>
              <a:rPr b="0" sz="4050" lang="en-US"/>
              <a:t>-</a:t>
            </a:r>
            <a:r>
              <a:rPr b="0" sz="4050" lang="en-US"/>
              <a:t>ल</a:t>
            </a:r>
            <a:r>
              <a:rPr b="0" sz="4050" lang="en-US"/>
              <a:t>ह</a:t>
            </a:r>
            <a:r>
              <a:rPr b="0" sz="4050" lang="en-US"/>
              <a:t> आदि उपाधियां ग्रहण की</a:t>
            </a:r>
            <a:r>
              <a:rPr b="0" sz="4050" lang="en-US"/>
              <a:t>।</a:t>
            </a:r>
            <a:r>
              <a:rPr b="0" sz="4050" lang="en-US"/>
              <a:t> </a:t>
            </a:r>
            <a:endParaRPr b="0" sz="4050" lang="en-US"/>
          </a:p>
          <a:p>
            <a:pPr indent="0" marL="0">
              <a:buNone/>
            </a:pP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खुश</a:t>
            </a:r>
            <a:r>
              <a:rPr b="0" sz="4050" lang="en-US"/>
              <a:t>र</a:t>
            </a:r>
            <a:r>
              <a:rPr b="0" sz="4050" lang="en-US"/>
              <a:t>व</a:t>
            </a:r>
            <a:r>
              <a:rPr b="0" sz="4050" lang="en-US"/>
              <a:t> </a:t>
            </a:r>
            <a:r>
              <a:rPr b="0" sz="4050" lang="en-US"/>
              <a:t>शाह </a:t>
            </a:r>
            <a:r>
              <a:rPr b="0" sz="4050" lang="en-US"/>
              <a:t>हिंदू</a:t>
            </a:r>
            <a:r>
              <a:rPr b="0" sz="4050" lang="en-US"/>
              <a:t> धर्म</a:t>
            </a:r>
            <a:r>
              <a:rPr b="0" sz="4050" lang="en-US"/>
              <a:t> से</a:t>
            </a:r>
            <a:r>
              <a:rPr b="0" sz="4050" lang="en-US"/>
              <a:t> परिवर्तित</a:t>
            </a:r>
            <a:r>
              <a:rPr b="0" sz="4050" lang="en-US"/>
              <a:t> मुसलमान</a:t>
            </a:r>
            <a:r>
              <a:rPr b="0" sz="4050" lang="en-US"/>
              <a:t> था</a:t>
            </a:r>
            <a:r>
              <a:rPr b="0" sz="4050" lang="en-US"/>
              <a:t>।</a:t>
            </a:r>
            <a:r>
              <a:rPr b="0" sz="4050" lang="en-US"/>
              <a:t> उसने</a:t>
            </a:r>
            <a:r>
              <a:rPr b="1" sz="4050" lang="en-US"/>
              <a:t> पैगंबर</a:t>
            </a:r>
            <a:r>
              <a:rPr b="1" sz="4050" lang="en-US"/>
              <a:t> के</a:t>
            </a:r>
            <a:r>
              <a:rPr b="1" sz="4050" lang="en-US"/>
              <a:t> सेनापति</a:t>
            </a:r>
            <a:r>
              <a:rPr b="1" sz="4050" lang="en-US"/>
              <a:t> की उपाधि</a:t>
            </a:r>
            <a:r>
              <a:rPr b="0" sz="4050" lang="en-US"/>
              <a:t> ग्रहण</a:t>
            </a:r>
            <a:r>
              <a:rPr b="0" sz="4050" lang="en-US"/>
              <a:t> की</a:t>
            </a:r>
            <a:r>
              <a:rPr b="0" sz="4050" lang="en-US"/>
              <a:t>।</a:t>
            </a:r>
            <a:endParaRPr b="0" sz="405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 </a:t>
            </a:r>
            <a:r>
              <a:rPr b="0" sz="4050" lang="en-US"/>
              <a:t>उसके</a:t>
            </a:r>
            <a:r>
              <a:rPr b="0" sz="4050" lang="en-US"/>
              <a:t> शत्रुओं ने</a:t>
            </a:r>
            <a:r>
              <a:rPr b="0" sz="4050" lang="en-US"/>
              <a:t> उसके</a:t>
            </a:r>
            <a:r>
              <a:rPr b="0" sz="4050" lang="en-US"/>
              <a:t> विरुद्ध</a:t>
            </a:r>
            <a:r>
              <a:rPr b="0" sz="4050" lang="en-US"/>
              <a:t> इस्लाम</a:t>
            </a:r>
            <a:r>
              <a:rPr b="0" sz="4050" lang="en-US"/>
              <a:t> का</a:t>
            </a:r>
            <a:r>
              <a:rPr b="0" sz="4050" lang="en-US"/>
              <a:t> शत्रु</a:t>
            </a:r>
            <a:r>
              <a:rPr b="0" sz="4050" lang="en-US"/>
              <a:t> और</a:t>
            </a:r>
            <a:r>
              <a:rPr b="0" sz="4050" lang="en-US"/>
              <a:t> इस्लाम</a:t>
            </a:r>
            <a:r>
              <a:rPr b="0" sz="4050" lang="en-US"/>
              <a:t> खतरे</a:t>
            </a:r>
            <a:r>
              <a:rPr b="0" sz="4050" lang="en-US"/>
              <a:t> में</a:t>
            </a:r>
            <a:r>
              <a:rPr b="0" sz="4050" lang="en-US"/>
              <a:t> है</a:t>
            </a:r>
            <a:r>
              <a:rPr b="0" sz="4050" lang="en-US"/>
              <a:t> क</a:t>
            </a:r>
            <a:r>
              <a:rPr b="0" sz="4050" lang="en-US"/>
              <a:t>े</a:t>
            </a:r>
            <a:r>
              <a:rPr b="0" sz="4050" lang="en-US"/>
              <a:t> नारे लगाए</a:t>
            </a:r>
            <a:r>
              <a:rPr b="0" sz="4050" lang="en-US"/>
              <a:t>।</a:t>
            </a:r>
            <a:r>
              <a:rPr b="0" sz="4050" lang="en-US"/>
              <a:t> </a:t>
            </a:r>
            <a:r>
              <a:rPr b="0" sz="4050" lang="en-US"/>
              <a:t>बरनी</a:t>
            </a:r>
            <a:r>
              <a:rPr b="0" sz="4050" lang="en-US"/>
              <a:t> के</a:t>
            </a:r>
            <a:r>
              <a:rPr b="0" sz="4050" lang="en-US"/>
              <a:t> अनुसार</a:t>
            </a:r>
            <a:r>
              <a:rPr b="0" sz="4050" lang="en-US"/>
              <a:t> मुबारक</a:t>
            </a:r>
            <a:r>
              <a:rPr b="0" sz="4050" lang="en-US"/>
              <a:t> खिलजी</a:t>
            </a:r>
            <a:r>
              <a:rPr b="0" sz="4050" lang="en-US"/>
              <a:t> कभी-कभी</a:t>
            </a:r>
            <a:r>
              <a:rPr b="0" sz="4050" lang="en-US"/>
              <a:t> दरबार</a:t>
            </a:r>
            <a:r>
              <a:rPr b="0" sz="4050" lang="en-US"/>
              <a:t> में</a:t>
            </a:r>
            <a:r>
              <a:rPr b="0" sz="4050" lang="en-US"/>
              <a:t> नग्न अवस्था</a:t>
            </a:r>
            <a:r>
              <a:rPr b="0" sz="4050" lang="en-US"/>
              <a:t> में</a:t>
            </a:r>
            <a:r>
              <a:rPr b="0" sz="4050" lang="en-US"/>
              <a:t> आता</a:t>
            </a:r>
            <a:r>
              <a:rPr b="0" sz="4050" lang="en-US"/>
              <a:t> था</a:t>
            </a:r>
            <a:r>
              <a:rPr b="0" sz="4050" lang="en-US"/>
              <a:t>।</a:t>
            </a:r>
            <a:endParaRPr lang="en-US"/>
          </a:p>
          <a:p>
            <a:pPr indent="0" marL="0">
              <a:buNone/>
            </a:pPr>
            <a:r>
              <a:rPr b="1" sz="5050" lang="en-US">
                <a:solidFill>
                  <a:srgbClr val="00B0F0"/>
                </a:solidFill>
              </a:rPr>
              <a:t>T</a:t>
            </a:r>
            <a:r>
              <a:rPr b="1" sz="5050" lang="en-US">
                <a:solidFill>
                  <a:srgbClr val="00B0F0"/>
                </a:solidFill>
              </a:rPr>
              <a:t>h</a:t>
            </a:r>
            <a:r>
              <a:rPr b="1" sz="5050" lang="en-US">
                <a:solidFill>
                  <a:srgbClr val="00B0F0"/>
                </a:solidFill>
              </a:rPr>
              <a:t>anks</a:t>
            </a:r>
            <a:endParaRPr b="1" sz="5050" lang="en-US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2015-05-11T22:30:45Z</dcterms:created>
  <dcterms:modified xsi:type="dcterms:W3CDTF">2020-04-29T14:42:04Z</dcterms:modified>
</cp:coreProperties>
</file>