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8AB65-0445-4630-9ECF-D0BDD7334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5ED9-8599-4025-A57C-64DED57786DD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6F0D4D-DE78-4AE4-B58B-65D6512EA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1A3A9-E06E-4660-8808-E18D9CCD6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3737A-D1C3-47F4-AFA0-E7540580B4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37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B221C-5A3C-4CA9-BC74-76112BE69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A6B5D-6395-4073-9803-F027400CDC34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2232D-A398-470A-8005-DDC42402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01A18B-769A-4384-B14E-56210478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298E3-E118-4092-B8C0-2E793C71F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4978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D6DCE-5D9B-4374-BBEC-C2F63FAD4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DE5DC-84A1-47A3-9362-FC6A5546A288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F6DE3-0E3F-4044-B036-62B5557D5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80A2B-8C51-4024-80FB-F0C113BF3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B53CB-79EE-4738-98E1-888B1993B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19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BBC3C-2444-41EE-9F82-AFAD2C333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10461-4F28-4F29-9799-AF4C3EF76A56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330A6-BE9D-4B05-B6F9-8AF108C6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AC5CE-4569-419F-8238-1C78437E0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B9E91-5E98-461E-AEAC-3ACD6F9EDF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932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83E33-730B-472C-B80A-8CB9FC3D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F76BB-C654-4DF0-83B2-8252B43AB8E6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42ED2-CB4C-4CD1-BAE2-2BEDFFFA7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653D0-3951-4F76-B4A8-BBB232A6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00ABE2-66BD-4283-9339-88679AD581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76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816B35D-AD3E-44C2-AF95-9FEE69BF1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9315C-B541-4681-911D-07644B2B9269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6040AA-21E9-4B7C-8185-31CD55724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EFB80D-6F6C-4CFD-9927-75B809E21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C4B97-A278-428A-B7A8-20FDB85671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56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F57F002-AA16-468A-B86F-B61BA3CE1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26136-E8C4-4A60-B71B-2E4D96E80128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14DB13C-9D7A-4FB8-8CC2-96ABC3159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D0025A-093A-4664-895B-AB4265B0D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B8EF7-17E9-4579-86C9-501AD8AECA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757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92C3407-3971-44C0-8A2A-933A9DD1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EA103-0049-4965-A5A1-BA4F6390911D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959D8B0-371C-4FE2-BAB5-91AAB19C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8E6FB89-CFDC-4E4B-9C29-74C5D7556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F9526-61FE-4322-804E-1BABF9B43B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18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5F25EB0-91A5-4F1B-8FF3-E8991E7C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FCA16-AC28-4035-9175-AF81F458AE01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E9F67F4-94E3-4315-9DE8-D94D5AC4D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D9A1F0-B3A2-45F5-AE98-56A11CB56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618AE-3776-459B-A6D4-87BB9A96D8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98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8CB182-509F-40B1-BB14-0291F7321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7CA20-8545-4232-8AD6-4E24A9B387AB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51949B1-E0EC-4A2B-BD17-C87AFA67C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901538-858D-48D7-BDF7-C7C1DF206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5173F6-BF9D-49BF-B12B-806177E3CF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82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16F07BF-98CE-4555-9528-927684E59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A89E9-1857-4113-8128-62F9FB447EF6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B7BF1E4-A5FE-46A0-A288-07BB10FFC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3327F0-0E7D-4DCC-92FE-9217E39A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07714-831D-4DB6-9CA8-04BD9D3FFB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770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3293961-633A-442A-BBF7-1CC5608FFD9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8396637-D785-4A37-95AC-9BDE41AA842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ACB8A-810E-480B-84E0-483AA4E80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5481C0-4D9A-444C-95BC-384648CE0B69}" type="datetimeFigureOut">
              <a:rPr lang="en-US"/>
              <a:pPr>
                <a:defRPr/>
              </a:pPr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960DB-E3A0-4FD9-8039-93D46B8E25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A485-3653-41C9-986F-E21CF23CB1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7810D7C-D73C-4C4F-BD99-3E3945F0B2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 /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F7DB83CB-1713-431D-B6F6-378209330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57188"/>
            <a:ext cx="7772400" cy="1470025"/>
          </a:xfrm>
        </p:spPr>
        <p:txBody>
          <a:bodyPr/>
          <a:lstStyle/>
          <a:p>
            <a:r>
              <a:rPr lang="en-US" altLang="en-US" b="1">
                <a:solidFill>
                  <a:srgbClr val="FF0000"/>
                </a:solidFill>
              </a:rPr>
              <a:t>M.L Arya College </a:t>
            </a:r>
            <a:br>
              <a:rPr lang="en-US" altLang="en-US"/>
            </a:br>
            <a:r>
              <a:rPr lang="en-US" altLang="en-US" sz="2400" b="1"/>
              <a:t>(Purnea University, Purnia)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B796AF-53B7-48E8-A067-CF5F8962E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875" y="4605338"/>
            <a:ext cx="6715125" cy="1538287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00B050"/>
                </a:solidFill>
              </a:rPr>
              <a:t>Course Instructor</a:t>
            </a:r>
            <a:r>
              <a:rPr lang="en-US" sz="3600" b="1" dirty="0">
                <a:solidFill>
                  <a:srgbClr val="00B050"/>
                </a:solidFill>
              </a:rPr>
              <a:t>: </a:t>
            </a:r>
            <a:r>
              <a:rPr lang="en-US" sz="2800" b="1" dirty="0">
                <a:solidFill>
                  <a:srgbClr val="7030A0"/>
                </a:solidFill>
              </a:rPr>
              <a:t>Dr. Rajesh Kumar Neogy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rgbClr val="7030A0"/>
                </a:solidFill>
              </a:rPr>
              <a:t>                                             </a:t>
            </a:r>
            <a:r>
              <a:rPr lang="en-US" sz="2100" b="1" dirty="0">
                <a:solidFill>
                  <a:srgbClr val="7030A0"/>
                </a:solidFill>
              </a:rPr>
              <a:t>(rajesh.neogy@gmail.com)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200" b="1" dirty="0">
                <a:solidFill>
                  <a:schemeClr val="tx1"/>
                </a:solidFill>
              </a:rPr>
              <a:t>                                                     (Assistant Professor)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</a:rPr>
              <a:t>                                                              Department of Physics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800" b="1" dirty="0">
                <a:solidFill>
                  <a:schemeClr val="tx1"/>
                </a:solidFill>
              </a:rPr>
              <a:t>                                                               M. L Arya College, Kasba</a:t>
            </a: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3CB3E1F1-19E7-44CF-9BE5-AC40E197CA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063" y="2357438"/>
            <a:ext cx="5583237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3200" b="1"/>
              <a:t>Digital Classes for B.Sc I Physics </a:t>
            </a:r>
          </a:p>
          <a:p>
            <a:r>
              <a:rPr lang="en-US" altLang="en-US" sz="3200" b="1"/>
              <a:t>                  </a:t>
            </a:r>
            <a:r>
              <a:rPr lang="en-US" altLang="en-US" sz="2400" b="1">
                <a:solidFill>
                  <a:srgbClr val="0070C0"/>
                </a:solidFill>
              </a:rPr>
              <a:t>Session: 2019-2020</a:t>
            </a:r>
          </a:p>
          <a:p>
            <a:r>
              <a:rPr lang="en-US" altLang="en-US" sz="2400" b="1">
                <a:solidFill>
                  <a:srgbClr val="0070C0"/>
                </a:solidFill>
              </a:rPr>
              <a:t>    </a:t>
            </a:r>
          </a:p>
        </p:txBody>
      </p:sp>
      <p:pic>
        <p:nvPicPr>
          <p:cNvPr id="2053" name="Picture 8" descr="Purnea University">
            <a:extLst>
              <a:ext uri="{FF2B5EF4-FFF2-40B4-BE49-F238E27FC236}">
                <a16:creationId xmlns:a16="http://schemas.microsoft.com/office/drawing/2014/main" id="{A4B08E27-8232-446F-9E20-DBA99FF71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" y="133350"/>
            <a:ext cx="1236663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1" descr="Image result for naac logo">
            <a:extLst>
              <a:ext uri="{FF2B5EF4-FFF2-40B4-BE49-F238E27FC236}">
                <a16:creationId xmlns:a16="http://schemas.microsoft.com/office/drawing/2014/main" id="{84F14480-A67A-42FF-A74A-134B39B127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25" y="142875"/>
            <a:ext cx="1758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1A99EFEF-FE78-4D88-B081-C6502BD46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643313"/>
            <a:ext cx="30861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>
            <a:extLst>
              <a:ext uri="{FF2B5EF4-FFF2-40B4-BE49-F238E27FC236}">
                <a16:creationId xmlns:a16="http://schemas.microsoft.com/office/drawing/2014/main" id="{3D143001-2A24-4D14-9478-62FBD4B48F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0" y="3286125"/>
            <a:ext cx="441007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9E9A775-70B8-0D40-86E6-9C4910FCE8B2}"/>
              </a:ext>
            </a:extLst>
          </p:cNvPr>
          <p:cNvSpPr txBox="1"/>
          <p:nvPr/>
        </p:nvSpPr>
        <p:spPr>
          <a:xfrm>
            <a:off x="303180" y="380327"/>
            <a:ext cx="85376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/>
              <a:t>Einstein Famous Photos electric equation</a:t>
            </a:r>
            <a:r>
              <a:rPr lang="en-GB"/>
              <a:t> 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AF23B2-DD9F-4CE6-9AD4-8BBCFFC51678}"/>
              </a:ext>
            </a:extLst>
          </p:cNvPr>
          <p:cNvSpPr/>
          <p:nvPr/>
        </p:nvSpPr>
        <p:spPr>
          <a:xfrm>
            <a:off x="428625" y="71438"/>
            <a:ext cx="8572500" cy="67405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  <a:cs typeface="+mn-cs"/>
              </a:rPr>
              <a:t>PHOTOELECTRIC EFFECT AND DUAL NATURE OF MATTER AND RADIATIONS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Photons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Photoelectric Effect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Experimental Set-up to study Photoelectric Effect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Effect of Intensity, Frequency, Potential on P.E. Current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Graphical representation of variation of P.E. Current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Laws of Photoelectric Effect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Einstein’s Photoelectric Equation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Verification of Laws of Photoelectric Effect based on Einstein’s Photoelectric Equation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Application of Photoelectric Effect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>
                <a:latin typeface="+mn-lt"/>
                <a:cs typeface="+mn-cs"/>
              </a:rPr>
              <a:t>Matter Waves and de Broglie wavelength 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dirty="0" err="1">
                <a:latin typeface="+mn-lt"/>
                <a:cs typeface="+mn-cs"/>
              </a:rPr>
              <a:t>Davission</a:t>
            </a:r>
            <a:r>
              <a:rPr lang="en-US" dirty="0">
                <a:latin typeface="+mn-lt"/>
                <a:cs typeface="+mn-cs"/>
              </a:rPr>
              <a:t> &amp; </a:t>
            </a:r>
            <a:r>
              <a:rPr lang="en-US" dirty="0" err="1">
                <a:latin typeface="+mn-lt"/>
                <a:cs typeface="+mn-cs"/>
              </a:rPr>
              <a:t>Germer</a:t>
            </a:r>
            <a:r>
              <a:rPr lang="en-US" dirty="0">
                <a:latin typeface="+mn-lt"/>
                <a:cs typeface="+mn-cs"/>
              </a:rPr>
              <a:t> Experiment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45B0D0D7-B043-47E8-B3B3-8D8A3BF4A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688" y="357188"/>
            <a:ext cx="7000875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/>
              <a:t>Photon: A packet or bundle of energy is called a photon. Energy of a photon is E = hν = hc/λ where h is the Planck’s constant, ν is the frequency of the radiation or photon, c is the speed of light (e.m. wave) and λ is the wavelength. </a:t>
            </a:r>
          </a:p>
          <a:p>
            <a:endParaRPr lang="en-US" altLang="en-US"/>
          </a:p>
          <a:p>
            <a:r>
              <a:rPr lang="en-US" altLang="en-US"/>
              <a:t>Properties of photons:</a:t>
            </a:r>
          </a:p>
          <a:p>
            <a:pPr>
              <a:lnSpc>
                <a:spcPct val="200000"/>
              </a:lnSpc>
            </a:pPr>
            <a:r>
              <a:rPr lang="en-US" altLang="en-US" b="1"/>
              <a:t> i) A photon travels at a speed of light c in vacuum. (i.e. 3 x 10^(-8) m/s) </a:t>
            </a:r>
          </a:p>
          <a:p>
            <a:pPr>
              <a:lnSpc>
                <a:spcPct val="200000"/>
              </a:lnSpc>
            </a:pPr>
            <a:r>
              <a:rPr lang="en-US" altLang="en-US" b="1"/>
              <a:t>ii) It has zero rest mass. i.e. the photon can not exist at rest. </a:t>
            </a:r>
          </a:p>
          <a:p>
            <a:pPr>
              <a:lnSpc>
                <a:spcPct val="200000"/>
              </a:lnSpc>
            </a:pPr>
            <a:r>
              <a:rPr lang="en-US" altLang="en-US" b="1"/>
              <a:t>iii) The kinetic mass of a photon is </a:t>
            </a:r>
          </a:p>
          <a:p>
            <a:pPr>
              <a:lnSpc>
                <a:spcPct val="200000"/>
              </a:lnSpc>
            </a:pPr>
            <a:r>
              <a:rPr lang="en-US" altLang="en-US" b="1"/>
              <a:t>iv) The momentum of a photon is, </a:t>
            </a:r>
          </a:p>
          <a:p>
            <a:pPr>
              <a:lnSpc>
                <a:spcPct val="200000"/>
              </a:lnSpc>
            </a:pPr>
            <a:r>
              <a:rPr lang="en-US" altLang="en-US" b="1"/>
              <a:t>v) Photons travel in a straight line. </a:t>
            </a:r>
          </a:p>
          <a:p>
            <a:pPr>
              <a:lnSpc>
                <a:spcPct val="200000"/>
              </a:lnSpc>
            </a:pPr>
            <a:r>
              <a:rPr lang="en-US" altLang="en-US" b="1"/>
              <a:t>vi) Energy of a photon depends upon frequency of the photon; so the energy of the photon does not change when photon travels from one medium to another.</a:t>
            </a:r>
          </a:p>
        </p:txBody>
      </p:sp>
      <p:pic>
        <p:nvPicPr>
          <p:cNvPr id="4099" name="Picture 2">
            <a:extLst>
              <a:ext uri="{FF2B5EF4-FFF2-40B4-BE49-F238E27FC236}">
                <a16:creationId xmlns:a16="http://schemas.microsoft.com/office/drawing/2014/main" id="{0FFB92AC-BFD4-4B52-A2CF-E3EAB654D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3071813"/>
            <a:ext cx="195897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607897C-F1F7-4DE4-8709-64BCE87F4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357188"/>
            <a:ext cx="885825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en-US" b="1"/>
              <a:t>vii) Wavelength of the photon changes in different media; so, velocity of a photon is different in different media. </a:t>
            </a:r>
          </a:p>
          <a:p>
            <a:pPr>
              <a:lnSpc>
                <a:spcPct val="200000"/>
              </a:lnSpc>
            </a:pPr>
            <a:r>
              <a:rPr lang="en-US" altLang="en-US" b="1"/>
              <a:t>viii) Photons are electrically neutral. </a:t>
            </a:r>
          </a:p>
          <a:p>
            <a:pPr>
              <a:lnSpc>
                <a:spcPct val="200000"/>
              </a:lnSpc>
            </a:pPr>
            <a:r>
              <a:rPr lang="en-US" altLang="en-US" b="1"/>
              <a:t>ix) Photons may show diffraction under given conditions. </a:t>
            </a:r>
          </a:p>
          <a:p>
            <a:pPr>
              <a:lnSpc>
                <a:spcPct val="200000"/>
              </a:lnSpc>
            </a:pPr>
            <a:r>
              <a:rPr lang="en-US" altLang="en-US" b="1"/>
              <a:t>x) Photons are not deviated by magnetic and electric fields. </a:t>
            </a:r>
          </a:p>
          <a:p>
            <a:endParaRPr lang="en-US" altLang="en-US"/>
          </a:p>
          <a:p>
            <a:r>
              <a:rPr lang="en-US" altLang="en-US" sz="3200" b="1">
                <a:solidFill>
                  <a:srgbClr val="FF0000"/>
                </a:solidFill>
              </a:rPr>
              <a:t>Photoelectric Effect: </a:t>
            </a:r>
          </a:p>
          <a:p>
            <a:endParaRPr lang="en-US" altLang="en-US" sz="3200" b="1">
              <a:solidFill>
                <a:srgbClr val="FF0000"/>
              </a:solidFill>
            </a:endParaRPr>
          </a:p>
          <a:p>
            <a:r>
              <a:rPr lang="en-US" altLang="en-US"/>
              <a:t>The phenomenon of emission of electrons from mainly metal surfaces exposed to light energy (X – rays, γ – rays, UV rays, Visible light and even Infra Red rays) of suitable frequency is known as photoelectric effect. The electrons emitted by this effect are called photoelectrons. </a:t>
            </a:r>
          </a:p>
          <a:p>
            <a:endParaRPr lang="en-US" altLang="en-US"/>
          </a:p>
          <a:p>
            <a:r>
              <a:rPr lang="en-US" altLang="en-US"/>
              <a:t>The current constituted by photoelectrons is known as photoelectric current. Note: Non metals also show photoelectric effect. Liquids and gases also show this effect but to limited extent.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6715AA8B-56AB-4454-8968-F209227F3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500063"/>
            <a:ext cx="9028113" cy="210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extBox 4">
            <a:extLst>
              <a:ext uri="{FF2B5EF4-FFF2-40B4-BE49-F238E27FC236}">
                <a16:creationId xmlns:a16="http://schemas.microsoft.com/office/drawing/2014/main" id="{C2F4146C-C6C0-4791-92D0-4455E27C1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2714625"/>
            <a:ext cx="3409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/>
              <a:t>Experimental Set Up of the system</a:t>
            </a:r>
          </a:p>
        </p:txBody>
      </p:sp>
      <p:pic>
        <p:nvPicPr>
          <p:cNvPr id="6148" name="Picture 3">
            <a:extLst>
              <a:ext uri="{FF2B5EF4-FFF2-40B4-BE49-F238E27FC236}">
                <a16:creationId xmlns:a16="http://schemas.microsoft.com/office/drawing/2014/main" id="{031EC7D2-02B3-4FFC-947F-18B2814B5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071813"/>
            <a:ext cx="7261225" cy="33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3E4779-E916-7444-9545-9F13DF9A39A4}"/>
              </a:ext>
            </a:extLst>
          </p:cNvPr>
          <p:cNvSpPr txBox="1"/>
          <p:nvPr/>
        </p:nvSpPr>
        <p:spPr>
          <a:xfrm>
            <a:off x="75571" y="550045"/>
            <a:ext cx="877154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/>
              <a:t>Glass is made of a material which only absorb UV but transfer visible and IR rays.  </a:t>
            </a:r>
          </a:p>
          <a:p>
            <a:r>
              <a:rPr lang="en-GB" sz="3600" b="1"/>
              <a:t>When a light ray of suitable energy ( frequency) falls on the cathode (Metallic) it emits photo electrons. These electrons moves towards anode due to attraction and hence constitute Photo Current. </a:t>
            </a:r>
            <a:endParaRPr lang="en-US" sz="3600" b="1"/>
          </a:p>
        </p:txBody>
      </p:sp>
    </p:spTree>
    <p:extLst>
      <p:ext uri="{BB962C8B-B14F-4D97-AF65-F5344CB8AC3E}">
        <p14:creationId xmlns:p14="http://schemas.microsoft.com/office/powerpoint/2010/main" val="246154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9422A30F-1851-4434-B039-3F9C5921F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9245" y="1200329"/>
            <a:ext cx="2587625" cy="187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>
            <a:extLst>
              <a:ext uri="{FF2B5EF4-FFF2-40B4-BE49-F238E27FC236}">
                <a16:creationId xmlns:a16="http://schemas.microsoft.com/office/drawing/2014/main" id="{03C8A354-6A81-4AE8-A6BD-0EDF07AB1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072" y="4014044"/>
            <a:ext cx="4095855" cy="252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9EA9B6E-2D83-8F49-A96C-46138F11540E}"/>
              </a:ext>
            </a:extLst>
          </p:cNvPr>
          <p:cNvSpPr txBox="1"/>
          <p:nvPr/>
        </p:nvSpPr>
        <p:spPr>
          <a:xfrm>
            <a:off x="62976" y="0"/>
            <a:ext cx="86619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/>
              <a:t>1. Effect of Intensity of incident light on Photoelectric current. </a:t>
            </a:r>
            <a:endParaRPr lang="en-US" sz="3600" b="1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F55C81-9D8E-9C44-896D-AD49D9E99EB1}"/>
              </a:ext>
            </a:extLst>
          </p:cNvPr>
          <p:cNvSpPr txBox="1"/>
          <p:nvPr/>
        </p:nvSpPr>
        <p:spPr>
          <a:xfrm>
            <a:off x="98961" y="3059668"/>
            <a:ext cx="824075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/>
              <a:t>2. Effect of Potential on Photoelectric current</a:t>
            </a:r>
            <a:r>
              <a:rPr lang="en-GB" sz="1800" b="1"/>
              <a:t>.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>
            <a:extLst>
              <a:ext uri="{FF2B5EF4-FFF2-40B4-BE49-F238E27FC236}">
                <a16:creationId xmlns:a16="http://schemas.microsoft.com/office/drawing/2014/main" id="{D7A4541B-9D9C-404E-ADAB-60BA83F5E4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337" y="1693201"/>
            <a:ext cx="4523068" cy="285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58708A-6322-4945-9F99-0EEC9D6424F9}"/>
              </a:ext>
            </a:extLst>
          </p:cNvPr>
          <p:cNvSpPr txBox="1"/>
          <p:nvPr/>
        </p:nvSpPr>
        <p:spPr>
          <a:xfrm>
            <a:off x="989610" y="261604"/>
            <a:ext cx="74310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/>
              <a:t>3. Effect of Frequency of incident light on Photoelectric current.</a:t>
            </a:r>
            <a:r>
              <a:rPr lang="en-GB" sz="1800" b="1"/>
              <a:t> 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528E17-4E6E-4046-AF03-21C0257F1FA8}"/>
              </a:ext>
            </a:extLst>
          </p:cNvPr>
          <p:cNvSpPr txBox="1"/>
          <p:nvPr/>
        </p:nvSpPr>
        <p:spPr>
          <a:xfrm>
            <a:off x="323872" y="4980133"/>
            <a:ext cx="80968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/>
              <a:t>Higher the frequency higher the stopping potential. 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5BF56835-5D74-4C9B-B5FB-880DC34C1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500063"/>
            <a:ext cx="31337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257AE52-EFCF-AF4C-94A1-F0B7CE938955}"/>
              </a:ext>
            </a:extLst>
          </p:cNvPr>
          <p:cNvSpPr txBox="1"/>
          <p:nvPr/>
        </p:nvSpPr>
        <p:spPr>
          <a:xfrm>
            <a:off x="217714" y="2438747"/>
            <a:ext cx="870857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>
                <a:solidFill>
                  <a:schemeClr val="tx2"/>
                </a:solidFill>
              </a:rPr>
              <a:t>Threshold frequency:</a:t>
            </a:r>
          </a:p>
          <a:p>
            <a:r>
              <a:rPr lang="en-GB" sz="3600" b="1">
                <a:solidFill>
                  <a:schemeClr val="tx2"/>
                </a:solidFill>
              </a:rPr>
              <a:t>The minimum frequency Below which there is no emissions of photoelectron takes place however high may be the intensity of the light. </a:t>
            </a:r>
          </a:p>
          <a:p>
            <a:endParaRPr lang="en-GB" sz="3600" b="1">
              <a:solidFill>
                <a:schemeClr val="tx2"/>
              </a:solidFill>
            </a:endParaRPr>
          </a:p>
          <a:p>
            <a:r>
              <a:rPr lang="en-GB" sz="3600" b="1">
                <a:solidFill>
                  <a:schemeClr val="tx2"/>
                </a:solidFill>
              </a:rPr>
              <a:t>It depends upon the nature of the material of the cathode</a:t>
            </a:r>
            <a:r>
              <a:rPr lang="en-GB"/>
              <a:t>. 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421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M.L Arya College  (Purnea University, Purnia)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919038222608</cp:lastModifiedBy>
  <cp:revision>9</cp:revision>
  <dcterms:created xsi:type="dcterms:W3CDTF">2020-04-16T08:05:53Z</dcterms:created>
  <dcterms:modified xsi:type="dcterms:W3CDTF">2020-04-17T08:49:03Z</dcterms:modified>
</cp:coreProperties>
</file>