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301" r:id="rId3"/>
    <p:sldId id="314" r:id="rId4"/>
    <p:sldId id="316" r:id="rId5"/>
    <p:sldId id="312" r:id="rId6"/>
    <p:sldId id="315" r:id="rId7"/>
    <p:sldId id="313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582" y="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40014-986D-47D3-B564-5C6F2E08D09C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685165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200150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charset="0"/>
                <a:cs typeface="+mn-cs"/>
              </a:rPr>
              <a:t>Amino Acids</a:t>
            </a:r>
            <a:endParaRPr lang="de-DE" sz="3600" b="1" dirty="0">
              <a:solidFill>
                <a:srgbClr val="FF0000"/>
              </a:solidFill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7400" y="4337050"/>
            <a:ext cx="4724400" cy="1692771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Course Instructor: Dr. </a:t>
            </a:r>
            <a:r>
              <a:rPr lang="en-US" sz="2000" b="1" dirty="0" err="1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Atul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 Kumar Singh</a:t>
            </a:r>
          </a:p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Assistant Professor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Department of Chemistry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M. L. </a:t>
            </a:r>
            <a:r>
              <a:rPr lang="en-US" sz="2000" b="1" dirty="0" err="1" smtClean="0">
                <a:cs typeface="Times New Roman" pitchFamily="18" charset="0"/>
              </a:rPr>
              <a:t>Arya</a:t>
            </a:r>
            <a:r>
              <a:rPr lang="en-US" sz="2000" b="1" dirty="0" smtClean="0">
                <a:cs typeface="Times New Roman" pitchFamily="18" charset="0"/>
              </a:rPr>
              <a:t> College, </a:t>
            </a:r>
            <a:r>
              <a:rPr lang="en-US" sz="2000" b="1" dirty="0" err="1" smtClean="0">
                <a:cs typeface="Times New Roman" pitchFamily="18" charset="0"/>
              </a:rPr>
              <a:t>Kasba</a:t>
            </a:r>
            <a:endParaRPr lang="en-US" sz="2000" b="1" dirty="0" smtClean="0"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err="1" smtClean="0">
                <a:cs typeface="Times New Roman" pitchFamily="18" charset="0"/>
              </a:rPr>
              <a:t>Purnia</a:t>
            </a:r>
            <a:r>
              <a:rPr lang="en-US" sz="2000" b="1" dirty="0" smtClean="0">
                <a:cs typeface="Times New Roman" pitchFamily="18" charset="0"/>
              </a:rPr>
              <a:t> -854330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India</a:t>
            </a:r>
          </a:p>
        </p:txBody>
      </p:sp>
      <p:pic>
        <p:nvPicPr>
          <p:cNvPr id="8" name="Picture 7" descr="G:\C-D-\mlapup\CD31 160219\logo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203450"/>
            <a:ext cx="18335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Methods of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Preperation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sz="3200" b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-amino acids</a:t>
            </a:r>
            <a:endParaRPr lang="en-IN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5"/>
          <p:cNvSpPr txBox="1">
            <a:spLocks/>
          </p:cNvSpPr>
          <p:nvPr/>
        </p:nvSpPr>
        <p:spPr>
          <a:xfrm>
            <a:off x="251520" y="836712"/>
            <a:ext cx="8640960" cy="36724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1.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Amination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of </a:t>
            </a:r>
            <a:r>
              <a:rPr lang="el-GR" sz="3200" b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halo acids</a:t>
            </a:r>
            <a:endParaRPr lang="en-IN" sz="32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61444" name="Object 4"/>
          <p:cNvGraphicFramePr>
            <a:graphicFrameLocks noChangeAspect="1"/>
          </p:cNvGraphicFramePr>
          <p:nvPr/>
        </p:nvGraphicFramePr>
        <p:xfrm>
          <a:off x="467543" y="2204864"/>
          <a:ext cx="8070635" cy="1440160"/>
        </p:xfrm>
        <a:graphic>
          <a:graphicData uri="http://schemas.openxmlformats.org/presentationml/2006/ole">
            <p:oleObj spid="_x0000_s61444" name="CS ChemDraw Drawing" r:id="rId3" imgW="3122298" imgH="557168" progId="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611560" y="4293096"/>
            <a:ext cx="8064897" cy="1962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-halo acids 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Chloro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Bromo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on treatment with ammonia to form amino acids. Alpha-halo acid can be synthesized by Hell-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Volhard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Zelinsky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reaction 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 txBox="1">
            <a:spLocks/>
          </p:cNvSpPr>
          <p:nvPr/>
        </p:nvSpPr>
        <p:spPr>
          <a:xfrm>
            <a:off x="0" y="260648"/>
            <a:ext cx="8964488" cy="60932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Hell-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Volhard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Zelinsky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reaction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en-IN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5066" name="Object 10"/>
          <p:cNvGraphicFramePr>
            <a:graphicFrameLocks noChangeAspect="1"/>
          </p:cNvGraphicFramePr>
          <p:nvPr/>
        </p:nvGraphicFramePr>
        <p:xfrm>
          <a:off x="899592" y="1196752"/>
          <a:ext cx="7692893" cy="1031829"/>
        </p:xfrm>
        <a:graphic>
          <a:graphicData uri="http://schemas.openxmlformats.org/presentationml/2006/ole">
            <p:oleObj spid="_x0000_s45066" name="CS ChemDraw Drawing" r:id="rId3" imgW="3065941" imgH="411243" progId="">
              <p:embed/>
            </p:oleObj>
          </a:graphicData>
        </a:graphic>
      </p:graphicFrame>
      <p:sp>
        <p:nvSpPr>
          <p:cNvPr id="11" name="Rectangle 10"/>
          <p:cNvSpPr/>
          <p:nvPr/>
        </p:nvSpPr>
        <p:spPr>
          <a:xfrm>
            <a:off x="755576" y="2996952"/>
            <a:ext cx="77048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bromination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of carboxylic acids is called the Hell–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Volhard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Zelinsky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reaction.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In this reaction Phosphorus reacts with bromine to yield phosphorus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tribromide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as the active catalyst.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 txBox="1">
            <a:spLocks/>
          </p:cNvSpPr>
          <p:nvPr/>
        </p:nvSpPr>
        <p:spPr>
          <a:xfrm>
            <a:off x="0" y="260648"/>
            <a:ext cx="8964488" cy="60932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2. From </a:t>
            </a:r>
            <a:r>
              <a:rPr lang="en-IN" sz="3200" b="1" dirty="0" err="1" smtClean="0">
                <a:latin typeface="Times New Roman" pitchFamily="18" charset="0"/>
                <a:cs typeface="Times New Roman" pitchFamily="18" charset="0"/>
              </a:rPr>
              <a:t>Strecker</a:t>
            </a: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 synthesis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5067" name="Object 11"/>
          <p:cNvGraphicFramePr>
            <a:graphicFrameLocks noChangeAspect="1"/>
          </p:cNvGraphicFramePr>
          <p:nvPr/>
        </p:nvGraphicFramePr>
        <p:xfrm>
          <a:off x="611560" y="1772816"/>
          <a:ext cx="8181951" cy="3600400"/>
        </p:xfrm>
        <a:graphic>
          <a:graphicData uri="http://schemas.openxmlformats.org/presentationml/2006/ole">
            <p:oleObj spid="_x0000_s79875" name="CS ChemDraw Drawing" r:id="rId3" imgW="3044382" imgH="133909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95536" y="260648"/>
            <a:ext cx="8748464" cy="1143000"/>
          </a:xfrm>
        </p:spPr>
        <p:txBody>
          <a:bodyPr>
            <a:normAutofit/>
          </a:bodyPr>
          <a:lstStyle/>
          <a:p>
            <a:pPr algn="l"/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IN" sz="3200" b="1" dirty="0" err="1" smtClean="0">
                <a:latin typeface="Times New Roman" pitchFamily="18" charset="0"/>
                <a:cs typeface="Times New Roman" pitchFamily="18" charset="0"/>
              </a:rPr>
              <a:t>Amination</a:t>
            </a: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l-GR" sz="3200" b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-halo ester-Gabriel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Pthalamide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synthesis</a:t>
            </a:r>
            <a:endParaRPr lang="en-IN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0418" name="Object 2"/>
          <p:cNvGraphicFramePr>
            <a:graphicFrameLocks noChangeAspect="1"/>
          </p:cNvGraphicFramePr>
          <p:nvPr/>
        </p:nvGraphicFramePr>
        <p:xfrm>
          <a:off x="1043608" y="1700808"/>
          <a:ext cx="7416824" cy="3861898"/>
        </p:xfrm>
        <a:graphic>
          <a:graphicData uri="http://schemas.openxmlformats.org/presentationml/2006/ole">
            <p:oleObj spid="_x0000_s60418" name="CS ChemDraw Drawing" r:id="rId3" imgW="4755878" imgH="2475797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60648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4.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From  </a:t>
            </a:r>
            <a:r>
              <a:rPr lang="en-IN" sz="3200" b="1" dirty="0" err="1" smtClean="0">
                <a:latin typeface="Times New Roman" pitchFamily="18" charset="0"/>
                <a:cs typeface="Times New Roman" pitchFamily="18" charset="0"/>
              </a:rPr>
              <a:t>Diethylacetamidomalonate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IN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6086" name="Object 6"/>
          <p:cNvGraphicFramePr>
            <a:graphicFrameLocks noChangeAspect="1"/>
          </p:cNvGraphicFramePr>
          <p:nvPr/>
        </p:nvGraphicFramePr>
        <p:xfrm>
          <a:off x="539552" y="1196752"/>
          <a:ext cx="8208912" cy="5228414"/>
        </p:xfrm>
        <a:graphic>
          <a:graphicData uri="http://schemas.openxmlformats.org/presentationml/2006/ole">
            <p:oleObj spid="_x0000_s46086" name="CS ChemDraw Drawing" r:id="rId3" imgW="5195004" imgH="3308138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 txBox="1">
            <a:spLocks/>
          </p:cNvSpPr>
          <p:nvPr/>
        </p:nvSpPr>
        <p:spPr>
          <a:xfrm>
            <a:off x="467544" y="1124744"/>
            <a:ext cx="82089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692696"/>
            <a:ext cx="43954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5. Sorensen Synthesis</a:t>
            </a:r>
            <a:endParaRPr lang="en-IN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5777" name="Object 1"/>
          <p:cNvGraphicFramePr>
            <a:graphicFrameLocks noChangeAspect="1"/>
          </p:cNvGraphicFramePr>
          <p:nvPr/>
        </p:nvGraphicFramePr>
        <p:xfrm>
          <a:off x="251520" y="1700808"/>
          <a:ext cx="8526359" cy="4248472"/>
        </p:xfrm>
        <a:graphic>
          <a:graphicData uri="http://schemas.openxmlformats.org/presentationml/2006/ole">
            <p:oleObj spid="_x0000_s75777" name="CS ChemDraw Drawing" r:id="rId3" imgW="6441654" imgH="3209212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04452" name="Text Box 6"/>
          <p:cNvSpPr txBox="1">
            <a:spLocks noChangeArrowheads="1"/>
          </p:cNvSpPr>
          <p:nvPr/>
        </p:nvSpPr>
        <p:spPr bwMode="auto">
          <a:xfrm>
            <a:off x="2915816" y="2132856"/>
            <a:ext cx="316682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5400" b="1" dirty="0">
                <a:solidFill>
                  <a:srgbClr val="FF0000"/>
                </a:solidFill>
              </a:rPr>
              <a:t>T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de-DE" sz="5400" b="1" dirty="0">
                <a:solidFill>
                  <a:schemeClr val="accent6">
                    <a:lumMod val="50000"/>
                  </a:schemeClr>
                </a:solidFill>
              </a:rPr>
              <a:t>n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5400" b="1" dirty="0">
                <a:solidFill>
                  <a:schemeClr val="accent6"/>
                </a:solidFill>
              </a:rPr>
              <a:t> </a:t>
            </a:r>
            <a:r>
              <a:rPr lang="de-DE" sz="5400" b="1" dirty="0" smtClean="0">
                <a:solidFill>
                  <a:srgbClr val="FF0000"/>
                </a:solidFill>
              </a:rPr>
              <a:t>y</a:t>
            </a:r>
            <a:r>
              <a:rPr lang="de-DE" sz="5400" b="1" dirty="0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de-DE" sz="5400" b="1" dirty="0" smtClean="0">
                <a:solidFill>
                  <a:schemeClr val="accent1">
                    <a:lumMod val="50000"/>
                  </a:schemeClr>
                </a:solidFill>
              </a:rPr>
              <a:t>u</a:t>
            </a:r>
            <a:endParaRPr lang="de-DE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</TotalTime>
  <Words>120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CS ChemDraw Drawing</vt:lpstr>
      <vt:lpstr>Slide 1</vt:lpstr>
      <vt:lpstr>Methods of Preperation: α-amino acids</vt:lpstr>
      <vt:lpstr>Slide 3</vt:lpstr>
      <vt:lpstr>Slide 4</vt:lpstr>
      <vt:lpstr>3. Amination of α-halo ester-Gabriel Pthalamide synthesis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MLAC KASBA</dc:creator>
  <cp:lastModifiedBy>ADMIN</cp:lastModifiedBy>
  <cp:revision>116</cp:revision>
  <dcterms:created xsi:type="dcterms:W3CDTF">2019-12-17T10:24:49Z</dcterms:created>
  <dcterms:modified xsi:type="dcterms:W3CDTF">2020-04-21T10:38:47Z</dcterms:modified>
</cp:coreProperties>
</file>