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6" r:id="rId3"/>
    <p:sldId id="285" r:id="rId4"/>
    <p:sldId id="301" r:id="rId5"/>
    <p:sldId id="303" r:id="rId6"/>
    <p:sldId id="304" r:id="rId7"/>
    <p:sldId id="305" r:id="rId8"/>
    <p:sldId id="306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0014-986D-47D3-B564-5C6F2E08D09C}" type="datetimeFigureOut">
              <a:rPr lang="en-US" smtClean="0"/>
              <a:pPr/>
              <a:t>31-Mar-20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20015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cs typeface="+mn-cs"/>
              </a:rPr>
              <a:t>Compounds of Silver</a:t>
            </a:r>
            <a:endParaRPr lang="de-DE" sz="3600" b="1" dirty="0">
              <a:solidFill>
                <a:srgbClr val="FF0000"/>
              </a:solidFill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4337050"/>
            <a:ext cx="4724400" cy="169277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Course Instructor: Dr. </a:t>
            </a:r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Atul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 Kumar Singh</a:t>
            </a:r>
          </a:p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Assistant Professor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Department of Chemistry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M. L. </a:t>
            </a:r>
            <a:r>
              <a:rPr lang="en-US" sz="2000" b="1" dirty="0" err="1" smtClean="0">
                <a:cs typeface="Times New Roman" pitchFamily="18" charset="0"/>
              </a:rPr>
              <a:t>Arya</a:t>
            </a:r>
            <a:r>
              <a:rPr lang="en-US" sz="2000" b="1" dirty="0" smtClean="0">
                <a:cs typeface="Times New Roman" pitchFamily="18" charset="0"/>
              </a:rPr>
              <a:t> College, </a:t>
            </a:r>
            <a:r>
              <a:rPr lang="en-US" sz="2000" b="1" dirty="0" err="1" smtClean="0">
                <a:cs typeface="Times New Roman" pitchFamily="18" charset="0"/>
              </a:rPr>
              <a:t>Kasba</a:t>
            </a:r>
            <a:endParaRPr lang="en-US" sz="2000" b="1" dirty="0" smtClean="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cs typeface="Times New Roman" pitchFamily="18" charset="0"/>
              </a:rPr>
              <a:t>Purnia</a:t>
            </a:r>
            <a:r>
              <a:rPr lang="en-US" sz="2000" b="1" dirty="0" smtClean="0">
                <a:cs typeface="Times New Roman" pitchFamily="18" charset="0"/>
              </a:rPr>
              <a:t> -854330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India</a:t>
            </a:r>
          </a:p>
        </p:txBody>
      </p:sp>
      <p:pic>
        <p:nvPicPr>
          <p:cNvPr id="8" name="Picture 7" descr="G:\C-D-\mlapup\CD31 160219\log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203450"/>
            <a:ext cx="18335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Silver Nitrate (Lunar Caustic)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2771800" y="1124744"/>
            <a:ext cx="7128792" cy="718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Molecular formula: AgNO</a:t>
            </a:r>
            <a:r>
              <a:rPr lang="en-IN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20608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Method of Preparation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2996952"/>
            <a:ext cx="7128792" cy="718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it is prepared by heating silver with dilute nitric acid</a:t>
            </a:r>
            <a:endParaRPr lang="en-IN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043608" y="4797152"/>
          <a:ext cx="7524836" cy="720080"/>
        </p:xfrm>
        <a:graphic>
          <a:graphicData uri="http://schemas.openxmlformats.org/presentationml/2006/ole">
            <p:oleObj spid="_x0000_s1026" name="CS ChemDraw Drawing" r:id="rId3" imgW="3317465" imgH="318003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27584" y="260648"/>
            <a:ext cx="2056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Properties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1052736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a colorless crystalline compounds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soluble in water and alcohol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Melting point : 212 </a:t>
            </a:r>
            <a:r>
              <a:rPr lang="en-US" sz="2400" baseline="30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decomposed by light therefore stored in colored bottles.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 heating above 212 </a:t>
            </a:r>
            <a:r>
              <a:rPr lang="en-US" sz="2400" baseline="30000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 it decomposes to silver nitrate and oxygen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555776" y="5661248"/>
          <a:ext cx="3973722" cy="576064"/>
        </p:xfrm>
        <a:graphic>
          <a:graphicData uri="http://schemas.openxmlformats.org/presentationml/2006/ole">
            <p:oleObj spid="_x0000_s2050" name="CS ChemDraw Drawing" r:id="rId3" imgW="2255392" imgH="327099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1430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When heated at red hot it decomposes to metallic silver 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0" y="2780928"/>
            <a:ext cx="102971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Reaction with Phosphate</a:t>
            </a:r>
            <a:endParaRPr lang="en-US" sz="3200" noProof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043608" y="1844824"/>
          <a:ext cx="5986800" cy="792088"/>
        </p:xfrm>
        <a:graphic>
          <a:graphicData uri="http://schemas.openxmlformats.org/presentationml/2006/ole">
            <p:oleObj spid="_x0000_s3074" name="CS ChemDraw Drawing" r:id="rId3" imgW="2471362" imgH="327478" progId="ChemDraw.Document.6.0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827584" y="4077072"/>
          <a:ext cx="7996642" cy="1152128"/>
        </p:xfrm>
        <a:graphic>
          <a:graphicData uri="http://schemas.openxmlformats.org/presentationml/2006/ole">
            <p:oleObj spid="_x0000_s3075" name="CS ChemDraw Drawing" r:id="rId4" imgW="3161634" imgH="455210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 txBox="1">
            <a:spLocks/>
          </p:cNvSpPr>
          <p:nvPr/>
        </p:nvSpPr>
        <p:spPr>
          <a:xfrm>
            <a:off x="179512" y="332656"/>
            <a:ext cx="102971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Reaction with chlorides</a:t>
            </a:r>
            <a:endParaRPr lang="en-US" sz="3200" noProof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899592" y="1412776"/>
          <a:ext cx="7075470" cy="4824536"/>
        </p:xfrm>
        <a:graphic>
          <a:graphicData uri="http://schemas.openxmlformats.org/presentationml/2006/ole">
            <p:oleObj spid="_x0000_s4099" name="CS ChemDraw Drawing" r:id="rId3" imgW="2889307" imgH="1969798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1430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Reaction with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Sulphides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0" y="3140968"/>
            <a:ext cx="102971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Reaction with </a:t>
            </a:r>
            <a:r>
              <a:rPr lang="en-US" sz="3200" dirty="0" smtClean="0">
                <a:latin typeface="Times New Roman" pitchFamily="18" charset="0"/>
                <a:ea typeface="+mj-ea"/>
                <a:cs typeface="Times New Roman" pitchFamily="18" charset="0"/>
              </a:rPr>
              <a:t>Chromates</a:t>
            </a:r>
            <a:endParaRPr lang="en-US" sz="3200" noProof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259632" y="1772816"/>
          <a:ext cx="6664694" cy="1020688"/>
        </p:xfrm>
        <a:graphic>
          <a:graphicData uri="http://schemas.openxmlformats.org/presentationml/2006/ole">
            <p:oleObj spid="_x0000_s5124" name="CS ChemDraw Drawing" r:id="rId3" imgW="2974409" imgH="455210" progId="ChemDraw.Document.6.0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827584" y="4725144"/>
          <a:ext cx="7488832" cy="1101074"/>
        </p:xfrm>
        <a:graphic>
          <a:graphicData uri="http://schemas.openxmlformats.org/presentationml/2006/ole">
            <p:oleObj spid="_x0000_s5125" name="CS ChemDraw Drawing" r:id="rId4" imgW="3099226" imgH="455210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1430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Reaction with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Thiocyanates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0" y="3140968"/>
            <a:ext cx="102971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Reaction with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Sulphates</a:t>
            </a:r>
            <a:endParaRPr lang="en-US" sz="2800" noProof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192213" y="1773238"/>
          <a:ext cx="6802437" cy="1020762"/>
        </p:xfrm>
        <a:graphic>
          <a:graphicData uri="http://schemas.openxmlformats.org/presentationml/2006/ole">
            <p:oleObj spid="_x0000_s6146" name="CS ChemDraw Drawing" r:id="rId3" imgW="3035305" imgH="455210" progId="ChemDraw.Document.6.0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793750" y="4724400"/>
          <a:ext cx="7558088" cy="1101725"/>
        </p:xfrm>
        <a:graphic>
          <a:graphicData uri="http://schemas.openxmlformats.org/presentationml/2006/ole">
            <p:oleObj spid="_x0000_s6147" name="CS ChemDraw Drawing" r:id="rId4" imgW="3126837" imgH="455210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1430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Reaction with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Thiosulphates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971600" y="1844824"/>
          <a:ext cx="7067550" cy="2151062"/>
        </p:xfrm>
        <a:graphic>
          <a:graphicData uri="http://schemas.openxmlformats.org/presentationml/2006/ole">
            <p:oleObj spid="_x0000_s7170" name="CS ChemDraw Drawing" r:id="rId3" imgW="3154447" imgH="961210" progId="ChemDraw.Document.6.0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71600" y="4221088"/>
            <a:ext cx="7106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White ppt. of Ag2S2O3 which gradually changes to black due to hydrolysis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04452" name="Text Box 6"/>
          <p:cNvSpPr txBox="1">
            <a:spLocks noChangeArrowheads="1"/>
          </p:cNvSpPr>
          <p:nvPr/>
        </p:nvSpPr>
        <p:spPr bwMode="auto">
          <a:xfrm>
            <a:off x="3207661" y="1524000"/>
            <a:ext cx="316682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5400" b="1" dirty="0">
                <a:solidFill>
                  <a:srgbClr val="FF0000"/>
                </a:solidFill>
              </a:rPr>
              <a:t>T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de-DE" sz="5400" b="1" dirty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5400" b="1" dirty="0">
                <a:solidFill>
                  <a:schemeClr val="accent6"/>
                </a:solidFill>
              </a:rPr>
              <a:t> </a:t>
            </a:r>
            <a:r>
              <a:rPr lang="de-DE" sz="5400" b="1" dirty="0" smtClean="0">
                <a:solidFill>
                  <a:srgbClr val="FF0000"/>
                </a:solidFill>
              </a:rPr>
              <a:t>y</a:t>
            </a:r>
            <a:r>
              <a:rPr lang="de-DE" sz="5400" b="1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de-DE" sz="5400" b="1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endParaRPr lang="de-DE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151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CS ChemDraw Drawing</vt:lpstr>
      <vt:lpstr>Slide 1</vt:lpstr>
      <vt:lpstr>Silver Nitrate (Lunar Caustic)</vt:lpstr>
      <vt:lpstr>Slide 3</vt:lpstr>
      <vt:lpstr> When heated at red hot it decomposes to metallic silver </vt:lpstr>
      <vt:lpstr>Slide 5</vt:lpstr>
      <vt:lpstr> Reaction with Sulphides</vt:lpstr>
      <vt:lpstr> Reaction with Thiocyanates</vt:lpstr>
      <vt:lpstr> Reaction with Thiosulphates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MLAC KASBA</dc:creator>
  <cp:lastModifiedBy>ATUL</cp:lastModifiedBy>
  <cp:revision>69</cp:revision>
  <dcterms:created xsi:type="dcterms:W3CDTF">2019-12-17T10:24:49Z</dcterms:created>
  <dcterms:modified xsi:type="dcterms:W3CDTF">2020-03-31T09:03:34Z</dcterms:modified>
</cp:coreProperties>
</file>