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336" r:id="rId3"/>
    <p:sldId id="337" r:id="rId4"/>
    <p:sldId id="340" r:id="rId5"/>
    <p:sldId id="339" r:id="rId6"/>
    <p:sldId id="341" r:id="rId7"/>
    <p:sldId id="342" r:id="rId8"/>
    <p:sldId id="343" r:id="rId9"/>
    <p:sldId id="344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30-Apr-20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30-Apr-20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30-Apr-20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30-Apr-20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30-Apr-20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30-Apr-20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40014-986D-47D3-B564-5C6F2E08D09C}" type="datetimeFigureOut">
              <a:rPr lang="en-US" smtClean="0"/>
              <a:pPr/>
              <a:t>30-Apr-20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685165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0" y="260648"/>
            <a:ext cx="9144000" cy="1200150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charset="0"/>
                <a:cs typeface="+mn-cs"/>
              </a:rPr>
              <a:t>Coordination Compounds</a:t>
            </a:r>
            <a:endParaRPr lang="de-DE" sz="3600" b="1" dirty="0">
              <a:solidFill>
                <a:srgbClr val="FF0000"/>
              </a:solidFill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7400" y="4337050"/>
            <a:ext cx="4724400" cy="1692771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rgbClr val="002060"/>
                </a:solidFill>
                <a:cs typeface="Times New Roman" pitchFamily="18" charset="0"/>
              </a:rPr>
              <a:t>by Dr. </a:t>
            </a:r>
            <a:r>
              <a:rPr lang="en-US" sz="2000" b="1" dirty="0" err="1" smtClean="0">
                <a:solidFill>
                  <a:srgbClr val="002060"/>
                </a:solidFill>
                <a:cs typeface="Times New Roman" pitchFamily="18" charset="0"/>
              </a:rPr>
              <a:t>Atul</a:t>
            </a:r>
            <a:r>
              <a:rPr lang="en-US" sz="2000" b="1" dirty="0" smtClean="0">
                <a:solidFill>
                  <a:srgbClr val="002060"/>
                </a:solidFill>
                <a:cs typeface="Times New Roman" pitchFamily="18" charset="0"/>
              </a:rPr>
              <a:t> Kumar Singh</a:t>
            </a:r>
          </a:p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Assistant Professor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Department of Chemistry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M. L. </a:t>
            </a:r>
            <a:r>
              <a:rPr lang="en-US" sz="2000" b="1" dirty="0" err="1" smtClean="0">
                <a:cs typeface="Times New Roman" pitchFamily="18" charset="0"/>
              </a:rPr>
              <a:t>Arya</a:t>
            </a:r>
            <a:r>
              <a:rPr lang="en-US" sz="2000" b="1" dirty="0" smtClean="0">
                <a:cs typeface="Times New Roman" pitchFamily="18" charset="0"/>
              </a:rPr>
              <a:t> College, </a:t>
            </a:r>
            <a:r>
              <a:rPr lang="en-US" sz="2000" b="1" dirty="0" err="1" smtClean="0">
                <a:cs typeface="Times New Roman" pitchFamily="18" charset="0"/>
              </a:rPr>
              <a:t>Kasba</a:t>
            </a:r>
            <a:endParaRPr lang="en-US" sz="2000" b="1" dirty="0" smtClean="0"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err="1" smtClean="0">
                <a:cs typeface="Times New Roman" pitchFamily="18" charset="0"/>
              </a:rPr>
              <a:t>Purnia</a:t>
            </a:r>
            <a:r>
              <a:rPr lang="en-US" sz="2000" b="1" dirty="0" smtClean="0">
                <a:cs typeface="Times New Roman" pitchFamily="18" charset="0"/>
              </a:rPr>
              <a:t> -854330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India</a:t>
            </a:r>
          </a:p>
        </p:txBody>
      </p:sp>
      <p:pic>
        <p:nvPicPr>
          <p:cNvPr id="8" name="Picture 7" descr="G:\C-D-\mlapup\CD31 160219\logo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203450"/>
            <a:ext cx="18335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04452" name="Text Box 6"/>
          <p:cNvSpPr txBox="1">
            <a:spLocks noChangeArrowheads="1"/>
          </p:cNvSpPr>
          <p:nvPr/>
        </p:nvSpPr>
        <p:spPr bwMode="auto">
          <a:xfrm>
            <a:off x="2915816" y="2132856"/>
            <a:ext cx="316682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5400" b="1" dirty="0">
                <a:solidFill>
                  <a:srgbClr val="FF0000"/>
                </a:solidFill>
              </a:rPr>
              <a:t>T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de-DE" sz="5400" b="1" dirty="0">
                <a:solidFill>
                  <a:schemeClr val="accent6">
                    <a:lumMod val="50000"/>
                  </a:schemeClr>
                </a:solidFill>
              </a:rPr>
              <a:t>n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5400" b="1" dirty="0">
                <a:solidFill>
                  <a:schemeClr val="accent6"/>
                </a:solidFill>
              </a:rPr>
              <a:t> </a:t>
            </a:r>
            <a:r>
              <a:rPr lang="de-DE" sz="5400" b="1" dirty="0" smtClean="0">
                <a:solidFill>
                  <a:srgbClr val="FF0000"/>
                </a:solidFill>
              </a:rPr>
              <a:t>y</a:t>
            </a:r>
            <a:r>
              <a:rPr lang="de-DE" sz="5400" b="1" dirty="0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de-DE" sz="5400" b="1" dirty="0" smtClean="0">
                <a:solidFill>
                  <a:schemeClr val="accent1">
                    <a:lumMod val="50000"/>
                  </a:schemeClr>
                </a:solidFill>
              </a:rPr>
              <a:t>u</a:t>
            </a:r>
            <a:endParaRPr lang="de-DE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2123728" y="0"/>
            <a:ext cx="4644008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Coordination isomerism </a:t>
            </a:r>
            <a:endParaRPr lang="en-I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552" y="836712"/>
            <a:ext cx="79928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This type of isomerism arises due to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different placement of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ligands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in bridged complex. 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1560" y="2420888"/>
            <a:ext cx="2247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For example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9028" name="Object 4"/>
          <p:cNvGraphicFramePr>
            <a:graphicFrameLocks noChangeAspect="1"/>
          </p:cNvGraphicFramePr>
          <p:nvPr/>
        </p:nvGraphicFramePr>
        <p:xfrm>
          <a:off x="3563888" y="2564904"/>
          <a:ext cx="3641682" cy="3774529"/>
        </p:xfrm>
        <a:graphic>
          <a:graphicData uri="http://schemas.openxmlformats.org/presentationml/2006/ole">
            <p:oleObj spid="_x0000_s129028" name="CS ChemDraw Drawing" r:id="rId3" imgW="2001977" imgH="2075167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2123728" y="0"/>
            <a:ext cx="4644008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Stereo-isomerism</a:t>
            </a:r>
            <a:endParaRPr lang="en-I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552" y="908720"/>
            <a:ext cx="7992888" cy="1953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This type of isomerism arises when they contain the same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ligands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in their coordination spheres but different arrangement in space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130053" name="Object 5"/>
          <p:cNvGraphicFramePr>
            <a:graphicFrameLocks noChangeAspect="1"/>
          </p:cNvGraphicFramePr>
          <p:nvPr/>
        </p:nvGraphicFramePr>
        <p:xfrm>
          <a:off x="1403648" y="3284984"/>
          <a:ext cx="6280548" cy="3096344"/>
        </p:xfrm>
        <a:graphic>
          <a:graphicData uri="http://schemas.openxmlformats.org/presentationml/2006/ole">
            <p:oleObj spid="_x0000_s130053" name="CS ChemDraw Drawing" r:id="rId3" imgW="3291367" imgH="162261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2195736" y="0"/>
            <a:ext cx="4644008" cy="93610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Geometrical </a:t>
            </a: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isomerism</a:t>
            </a:r>
            <a:endParaRPr lang="en-I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692696"/>
            <a:ext cx="896448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type of isomerism is also referred as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cis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- and trans- isomerism. 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type of isomerism arises due to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ligands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occupying different positions around the central metal atom or ion.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ligands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occupy positions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either adjacent (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Cis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) or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opposite to one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another(trans).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Geometrical isomerism of compound  with coordination number 4 and 6 is common but not possible with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coordination number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Geometrical </a:t>
            </a: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isomerism in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complexes with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coordination number 4</a:t>
            </a: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1556792"/>
            <a:ext cx="8424936" cy="1315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Complexes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with coordination number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 either have tetrahedral geometry or  square planer geometry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.</a:t>
            </a:r>
            <a:endParaRPr lang="en-IN" sz="2800" dirty="0"/>
          </a:p>
        </p:txBody>
      </p:sp>
      <p:graphicFrame>
        <p:nvGraphicFramePr>
          <p:cNvPr id="132102" name="Object 6"/>
          <p:cNvGraphicFramePr>
            <a:graphicFrameLocks noChangeAspect="1"/>
          </p:cNvGraphicFramePr>
          <p:nvPr/>
        </p:nvGraphicFramePr>
        <p:xfrm>
          <a:off x="1043608" y="2924944"/>
          <a:ext cx="7440303" cy="3672408"/>
        </p:xfrm>
        <a:graphic>
          <a:graphicData uri="http://schemas.openxmlformats.org/presentationml/2006/ole">
            <p:oleObj spid="_x0000_s132102" name="CS ChemDraw Drawing" r:id="rId3" imgW="4576218" imgH="2258236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Geometrical isomerism </a:t>
            </a: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</a:t>
            </a:r>
            <a:r>
              <a:rPr lang="en-US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Complexes</a:t>
            </a:r>
            <a:endParaRPr lang="en-IN" sz="3200" b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4147" name="Object 3"/>
          <p:cNvGraphicFramePr>
            <a:graphicFrameLocks noChangeAspect="1"/>
          </p:cNvGraphicFramePr>
          <p:nvPr/>
        </p:nvGraphicFramePr>
        <p:xfrm>
          <a:off x="1547664" y="1124744"/>
          <a:ext cx="6048672" cy="5292920"/>
        </p:xfrm>
        <a:graphic>
          <a:graphicData uri="http://schemas.openxmlformats.org/presentationml/2006/ole">
            <p:oleObj spid="_x0000_s134147" name="CS ChemDraw Drawing" r:id="rId3" imgW="3634423" imgH="3180406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Geometrical isomerism </a:t>
            </a: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</a:t>
            </a:r>
            <a:r>
              <a:rPr lang="en-US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bc Complexes</a:t>
            </a:r>
            <a:endParaRPr lang="en-IN" sz="3200" b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5171" name="Object 3"/>
          <p:cNvGraphicFramePr>
            <a:graphicFrameLocks noChangeAspect="1"/>
          </p:cNvGraphicFramePr>
          <p:nvPr/>
        </p:nvGraphicFramePr>
        <p:xfrm>
          <a:off x="1403648" y="1052736"/>
          <a:ext cx="6480720" cy="5670985"/>
        </p:xfrm>
        <a:graphic>
          <a:graphicData uri="http://schemas.openxmlformats.org/presentationml/2006/ole">
            <p:oleObj spid="_x0000_s135171" name="CS ChemDraw Drawing" r:id="rId3" imgW="3634423" imgH="3180406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Geometrical isomerism </a:t>
            </a: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Mabcd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Complexes</a:t>
            </a:r>
            <a:endParaRPr lang="en-IN" sz="3200" b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5656" y="980728"/>
            <a:ext cx="4879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Complexes of the type </a:t>
            </a:r>
            <a:r>
              <a:rPr lang="en-US" dirty="0" err="1" smtClean="0"/>
              <a:t>Mabcd</a:t>
            </a:r>
            <a:r>
              <a:rPr lang="en-US" dirty="0" smtClean="0"/>
              <a:t>  have three isomers</a:t>
            </a:r>
            <a:endParaRPr lang="en-IN" dirty="0"/>
          </a:p>
        </p:txBody>
      </p:sp>
      <p:graphicFrame>
        <p:nvGraphicFramePr>
          <p:cNvPr id="136195" name="Object 3"/>
          <p:cNvGraphicFramePr>
            <a:graphicFrameLocks noChangeAspect="1"/>
          </p:cNvGraphicFramePr>
          <p:nvPr/>
        </p:nvGraphicFramePr>
        <p:xfrm>
          <a:off x="179512" y="1772816"/>
          <a:ext cx="8281818" cy="3908648"/>
        </p:xfrm>
        <a:graphic>
          <a:graphicData uri="http://schemas.openxmlformats.org/presentationml/2006/ole">
            <p:oleObj spid="_x0000_s136195" name="CS ChemDraw Drawing" r:id="rId3" imgW="7104315" imgH="3352105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Geometrical isomerism </a:t>
            </a: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M(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Complexes</a:t>
            </a:r>
            <a:endParaRPr lang="en-IN" sz="3200" b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764704"/>
            <a:ext cx="8280920" cy="1315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Complexes of the type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M(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/>
              <a:t>  containing unsymmetrical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bidentate</a:t>
            </a:r>
            <a:r>
              <a:rPr lang="en-US" sz="2800" dirty="0" smtClean="0"/>
              <a:t> </a:t>
            </a:r>
            <a:r>
              <a:rPr lang="en-US" sz="2800" dirty="0" err="1" smtClean="0"/>
              <a:t>ligands</a:t>
            </a:r>
            <a:r>
              <a:rPr lang="en-US" sz="2800" dirty="0" smtClean="0"/>
              <a:t>.</a:t>
            </a:r>
            <a:endParaRPr lang="en-IN" sz="2800" dirty="0"/>
          </a:p>
        </p:txBody>
      </p:sp>
      <p:graphicFrame>
        <p:nvGraphicFramePr>
          <p:cNvPr id="137219" name="Object 3"/>
          <p:cNvGraphicFramePr>
            <a:graphicFrameLocks noChangeAspect="1"/>
          </p:cNvGraphicFramePr>
          <p:nvPr/>
        </p:nvGraphicFramePr>
        <p:xfrm>
          <a:off x="755576" y="2132856"/>
          <a:ext cx="7617537" cy="2448272"/>
        </p:xfrm>
        <a:graphic>
          <a:graphicData uri="http://schemas.openxmlformats.org/presentationml/2006/ole">
            <p:oleObj spid="_x0000_s137219" name="CS ChemDraw Drawing" r:id="rId3" imgW="5853126" imgH="1881485" progId="ChemDraw.Document.6.0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323528" y="4725144"/>
            <a:ext cx="82809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Complexes of the type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Ma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/>
              <a:t>b  can not show geometrical isomerism because all spatial arrangements are equivalents.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1545</TotalTime>
  <Words>216</Words>
  <Application>Microsoft Office PowerPoint</Application>
  <PresentationFormat>On-screen Show (4:3)</PresentationFormat>
  <Paragraphs>27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CS ChemDraw Drawing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MLAC KASBA</dc:creator>
  <cp:lastModifiedBy>ATUL</cp:lastModifiedBy>
  <cp:revision>186</cp:revision>
  <dcterms:created xsi:type="dcterms:W3CDTF">2019-12-17T10:24:49Z</dcterms:created>
  <dcterms:modified xsi:type="dcterms:W3CDTF">2020-04-30T07:37:24Z</dcterms:modified>
</cp:coreProperties>
</file>