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301" r:id="rId3"/>
    <p:sldId id="331" r:id="rId4"/>
    <p:sldId id="330" r:id="rId5"/>
    <p:sldId id="335" r:id="rId6"/>
    <p:sldId id="336" r:id="rId7"/>
    <p:sldId id="337" r:id="rId8"/>
    <p:sldId id="338" r:id="rId9"/>
    <p:sldId id="27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29-Apr-20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29-Apr-20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29-Apr-20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29-Apr-20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29-Apr-20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29-Apr-20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29-Apr-20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29-Apr-20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29-Apr-20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29-Apr-20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29-Apr-20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40014-986D-47D3-B564-5C6F2E08D09C}" type="datetimeFigureOut">
              <a:rPr lang="en-US" smtClean="0"/>
              <a:pPr/>
              <a:t>29-Apr-20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endParaRPr lang="en-IN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0" y="137160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endParaRPr lang="en-IN"/>
          </a:p>
        </p:txBody>
      </p:sp>
      <p:sp>
        <p:nvSpPr>
          <p:cNvPr id="6" name="Rectangle 5"/>
          <p:cNvSpPr/>
          <p:nvPr/>
        </p:nvSpPr>
        <p:spPr>
          <a:xfrm>
            <a:off x="0" y="260648"/>
            <a:ext cx="9144000" cy="1200150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en-US" sz="3600" b="1" dirty="0" smtClean="0">
                <a:solidFill>
                  <a:srgbClr val="FF0000"/>
                </a:solidFill>
                <a:latin typeface="Times New Roman" charset="0"/>
                <a:cs typeface="+mn-cs"/>
              </a:rPr>
              <a:t>Coordination Compounds</a:t>
            </a:r>
            <a:endParaRPr lang="de-DE" sz="3600" b="1" dirty="0">
              <a:solidFill>
                <a:srgbClr val="FF0000"/>
              </a:solidFill>
              <a:latin typeface="Times New Roman" charset="0"/>
              <a:cs typeface="+mn-cs"/>
            </a:endParaRPr>
          </a:p>
          <a:p>
            <a:pPr algn="ctr">
              <a:defRPr/>
            </a:pPr>
            <a:endParaRPr lang="en-IN" dirty="0">
              <a:latin typeface="Times New Roman" charset="0"/>
              <a:cs typeface="+mn-cs"/>
            </a:endParaRPr>
          </a:p>
          <a:p>
            <a:pPr algn="ctr">
              <a:defRPr/>
            </a:pPr>
            <a:endParaRPr lang="en-IN" dirty="0">
              <a:latin typeface="Times New Roman" charset="0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57400" y="4337050"/>
            <a:ext cx="4724400" cy="1692771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algn="ctr" eaLnBrk="0" hangingPunct="0">
              <a:buClr>
                <a:schemeClr val="accent1"/>
              </a:buClr>
              <a:buSzPct val="70000"/>
              <a:defRPr/>
            </a:pPr>
            <a:r>
              <a:rPr lang="en-US" sz="2000" b="1" dirty="0" smtClean="0">
                <a:solidFill>
                  <a:srgbClr val="002060"/>
                </a:solidFill>
                <a:cs typeface="Times New Roman" pitchFamily="18" charset="0"/>
              </a:rPr>
              <a:t>by Dr. </a:t>
            </a:r>
            <a:r>
              <a:rPr lang="en-US" sz="2000" b="1" dirty="0" err="1" smtClean="0">
                <a:solidFill>
                  <a:srgbClr val="002060"/>
                </a:solidFill>
                <a:cs typeface="Times New Roman" pitchFamily="18" charset="0"/>
              </a:rPr>
              <a:t>Atul</a:t>
            </a:r>
            <a:r>
              <a:rPr lang="en-US" sz="2000" b="1" dirty="0" smtClean="0">
                <a:solidFill>
                  <a:srgbClr val="002060"/>
                </a:solidFill>
                <a:cs typeface="Times New Roman" pitchFamily="18" charset="0"/>
              </a:rPr>
              <a:t> Kumar Singh</a:t>
            </a:r>
          </a:p>
          <a:p>
            <a:pPr algn="ctr" eaLnBrk="0" hangingPunct="0">
              <a:buClr>
                <a:schemeClr val="accent1"/>
              </a:buClr>
              <a:buSzPct val="70000"/>
              <a:defRPr/>
            </a:pP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Assistant Professor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cs typeface="Times New Roman" pitchFamily="18" charset="0"/>
              </a:rPr>
              <a:t>Department of Chemistry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cs typeface="Times New Roman" pitchFamily="18" charset="0"/>
              </a:rPr>
              <a:t>M. L. </a:t>
            </a:r>
            <a:r>
              <a:rPr lang="en-US" sz="2000" b="1" dirty="0" err="1" smtClean="0">
                <a:cs typeface="Times New Roman" pitchFamily="18" charset="0"/>
              </a:rPr>
              <a:t>Arya</a:t>
            </a:r>
            <a:r>
              <a:rPr lang="en-US" sz="2000" b="1" dirty="0" smtClean="0">
                <a:cs typeface="Times New Roman" pitchFamily="18" charset="0"/>
              </a:rPr>
              <a:t> College, </a:t>
            </a:r>
            <a:r>
              <a:rPr lang="en-US" sz="2000" b="1" dirty="0" err="1" smtClean="0">
                <a:cs typeface="Times New Roman" pitchFamily="18" charset="0"/>
              </a:rPr>
              <a:t>Kasba</a:t>
            </a:r>
            <a:endParaRPr lang="en-US" sz="2000" b="1" dirty="0" smtClean="0">
              <a:cs typeface="Times New Roman" pitchFamily="18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err="1" smtClean="0">
                <a:cs typeface="Times New Roman" pitchFamily="18" charset="0"/>
              </a:rPr>
              <a:t>Purnia</a:t>
            </a:r>
            <a:r>
              <a:rPr lang="en-US" sz="2000" b="1" dirty="0" smtClean="0">
                <a:cs typeface="Times New Roman" pitchFamily="18" charset="0"/>
              </a:rPr>
              <a:t> -854330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cs typeface="Times New Roman" pitchFamily="18" charset="0"/>
              </a:rPr>
              <a:t>India</a:t>
            </a:r>
          </a:p>
        </p:txBody>
      </p:sp>
      <p:pic>
        <p:nvPicPr>
          <p:cNvPr id="8" name="Picture 7" descr="G:\C-D-\mlapup\CD31 160219\logo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2203450"/>
            <a:ext cx="1833563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908720"/>
          </a:xfrm>
        </p:spPr>
        <p:txBody>
          <a:bodyPr>
            <a:normAutofit fontScale="90000"/>
          </a:bodyPr>
          <a:lstStyle/>
          <a:p>
            <a:r>
              <a:rPr lang="en-IN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ISOMERISM </a:t>
            </a:r>
            <a:r>
              <a:rPr lang="en-IN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IN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COORDINATION</a:t>
            </a:r>
            <a:br>
              <a:rPr lang="en-IN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COMPOUNDS</a:t>
            </a:r>
            <a:endParaRPr lang="de-DE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itle 5"/>
          <p:cNvSpPr txBox="1">
            <a:spLocks/>
          </p:cNvSpPr>
          <p:nvPr/>
        </p:nvSpPr>
        <p:spPr>
          <a:xfrm>
            <a:off x="395536" y="908720"/>
            <a:ext cx="8461448" cy="551723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endParaRPr lang="en-IN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9552" y="1052736"/>
            <a:ext cx="820891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The compounds having same molecular formula but different structures </a:t>
            </a: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hence different physical </a:t>
            </a: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and chemical properties </a:t>
            </a: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are called </a:t>
            </a: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isomers and the phenomenon </a:t>
            </a: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as isomerism.</a:t>
            </a:r>
          </a:p>
          <a:p>
            <a:pPr algn="just">
              <a:lnSpc>
                <a:spcPct val="15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	Isomerism in coordination compounds generally divided in to two type</a:t>
            </a:r>
          </a:p>
          <a:p>
            <a:pPr algn="just">
              <a:lnSpc>
                <a:spcPct val="15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(a) Structural Isomerism (b) Stereo isomerism</a:t>
            </a:r>
            <a:endParaRPr lang="en-IN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9571" name="Object 3"/>
          <p:cNvGraphicFramePr>
            <a:graphicFrameLocks noChangeAspect="1"/>
          </p:cNvGraphicFramePr>
          <p:nvPr/>
        </p:nvGraphicFramePr>
        <p:xfrm>
          <a:off x="323528" y="333562"/>
          <a:ext cx="8568952" cy="6524438"/>
        </p:xfrm>
        <a:graphic>
          <a:graphicData uri="http://schemas.openxmlformats.org/presentationml/2006/ole">
            <p:oleObj spid="_x0000_s109571" name="CS ChemDraw Drawing" r:id="rId3" imgW="5289184" imgH="4027529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5"/>
          <p:cNvSpPr txBox="1">
            <a:spLocks/>
          </p:cNvSpPr>
          <p:nvPr/>
        </p:nvSpPr>
        <p:spPr>
          <a:xfrm>
            <a:off x="2123728" y="0"/>
            <a:ext cx="4644008" cy="11247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lnSpc>
                <a:spcPct val="150000"/>
              </a:lnSpc>
              <a:spcBef>
                <a:spcPct val="0"/>
              </a:spcBef>
              <a:defRPr/>
            </a:pPr>
            <a:r>
              <a:rPr lang="en-I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Ionisation </a:t>
            </a:r>
            <a:r>
              <a:rPr lang="en-I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isomerism </a:t>
            </a:r>
            <a:endParaRPr lang="en-I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7544" y="1052736"/>
            <a:ext cx="799288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type of isomerism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arises due to position of groups within or outside the coordination sphere hence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the coordination compounds give different ions in solution.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9552" y="2924944"/>
            <a:ext cx="23765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3200" b="1" dirty="0" smtClean="0">
                <a:latin typeface="Times New Roman" pitchFamily="18" charset="0"/>
                <a:cs typeface="Times New Roman" pitchFamily="18" charset="0"/>
              </a:rPr>
              <a:t>For example</a:t>
            </a:r>
            <a:endParaRPr lang="en-IN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8550" name="Object 6"/>
          <p:cNvGraphicFramePr>
            <a:graphicFrameLocks noChangeAspect="1"/>
          </p:cNvGraphicFramePr>
          <p:nvPr/>
        </p:nvGraphicFramePr>
        <p:xfrm>
          <a:off x="971600" y="3933056"/>
          <a:ext cx="7337955" cy="2122909"/>
        </p:xfrm>
        <a:graphic>
          <a:graphicData uri="http://schemas.openxmlformats.org/presentationml/2006/ole">
            <p:oleObj spid="_x0000_s108550" name="CS ChemDraw Drawing" r:id="rId3" imgW="3221394" imgH="932404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5"/>
          <p:cNvSpPr txBox="1">
            <a:spLocks/>
          </p:cNvSpPr>
          <p:nvPr/>
        </p:nvSpPr>
        <p:spPr>
          <a:xfrm>
            <a:off x="2123728" y="0"/>
            <a:ext cx="4644008" cy="11247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lnSpc>
                <a:spcPct val="150000"/>
              </a:lnSpc>
              <a:spcBef>
                <a:spcPct val="0"/>
              </a:spcBef>
              <a:defRPr/>
            </a:pPr>
            <a:r>
              <a:rPr lang="en-I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Hydrate </a:t>
            </a:r>
            <a:r>
              <a:rPr lang="en-I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isomerism </a:t>
            </a:r>
            <a:endParaRPr lang="en-I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7544" y="980728"/>
            <a:ext cx="799288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This type of isomerism arises due different number of water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molecules present outside and inside of the coordination sphere.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9552" y="2924944"/>
            <a:ext cx="23765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3200" b="1" dirty="0" smtClean="0">
                <a:latin typeface="Times New Roman" pitchFamily="18" charset="0"/>
                <a:cs typeface="Times New Roman" pitchFamily="18" charset="0"/>
              </a:rPr>
              <a:t>For example</a:t>
            </a:r>
            <a:endParaRPr lang="en-IN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8004" name="Object 4"/>
          <p:cNvGraphicFramePr>
            <a:graphicFrameLocks noChangeAspect="1"/>
          </p:cNvGraphicFramePr>
          <p:nvPr/>
        </p:nvGraphicFramePr>
        <p:xfrm>
          <a:off x="2699792" y="3645024"/>
          <a:ext cx="4158363" cy="2736304"/>
        </p:xfrm>
        <a:graphic>
          <a:graphicData uri="http://schemas.openxmlformats.org/presentationml/2006/ole">
            <p:oleObj spid="_x0000_s128004" name="CS ChemDraw Drawing" r:id="rId3" imgW="1285986" imgH="845607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5"/>
          <p:cNvSpPr txBox="1">
            <a:spLocks/>
          </p:cNvSpPr>
          <p:nvPr/>
        </p:nvSpPr>
        <p:spPr>
          <a:xfrm>
            <a:off x="2123728" y="0"/>
            <a:ext cx="4644008" cy="11247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lnSpc>
                <a:spcPct val="150000"/>
              </a:lnSpc>
              <a:spcBef>
                <a:spcPct val="0"/>
              </a:spcBef>
              <a:defRPr/>
            </a:pPr>
            <a:r>
              <a:rPr lang="en-I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Coordination</a:t>
            </a:r>
            <a:r>
              <a:rPr lang="en-I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isomerism </a:t>
            </a:r>
            <a:endParaRPr lang="en-I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9552" y="836712"/>
            <a:ext cx="7992888" cy="1953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This type of isomerism arises due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to interchange of 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ligands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in both the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cationic and anionic ions to form isomers</a:t>
            </a:r>
          </a:p>
        </p:txBody>
      </p:sp>
      <p:sp>
        <p:nvSpPr>
          <p:cNvPr id="5" name="Rectangle 4"/>
          <p:cNvSpPr/>
          <p:nvPr/>
        </p:nvSpPr>
        <p:spPr>
          <a:xfrm>
            <a:off x="539552" y="2924944"/>
            <a:ext cx="23765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3200" b="1" dirty="0" smtClean="0">
                <a:latin typeface="Times New Roman" pitchFamily="18" charset="0"/>
                <a:cs typeface="Times New Roman" pitchFamily="18" charset="0"/>
              </a:rPr>
              <a:t>For example</a:t>
            </a:r>
            <a:endParaRPr lang="en-IN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9027" name="Object 3"/>
          <p:cNvGraphicFramePr>
            <a:graphicFrameLocks noChangeAspect="1"/>
          </p:cNvGraphicFramePr>
          <p:nvPr/>
        </p:nvGraphicFramePr>
        <p:xfrm>
          <a:off x="683568" y="3861048"/>
          <a:ext cx="7812614" cy="1656184"/>
        </p:xfrm>
        <a:graphic>
          <a:graphicData uri="http://schemas.openxmlformats.org/presentationml/2006/ole">
            <p:oleObj spid="_x0000_s129027" name="CS ChemDraw Drawing" r:id="rId3" imgW="3258083" imgH="689827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5"/>
          <p:cNvSpPr txBox="1">
            <a:spLocks/>
          </p:cNvSpPr>
          <p:nvPr/>
        </p:nvSpPr>
        <p:spPr>
          <a:xfrm>
            <a:off x="2123728" y="0"/>
            <a:ext cx="4644008" cy="11247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lnSpc>
                <a:spcPct val="150000"/>
              </a:lnSpc>
              <a:spcBef>
                <a:spcPct val="0"/>
              </a:spcBef>
              <a:defRPr/>
            </a:pPr>
            <a:r>
              <a:rPr lang="en-I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Linkage</a:t>
            </a:r>
            <a:r>
              <a:rPr lang="en-I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isomerism </a:t>
            </a:r>
            <a:endParaRPr lang="en-I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9552" y="908720"/>
            <a:ext cx="7992888" cy="2600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This type of isomerism arises due to different connectivity of the metal to  a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ligand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type of isomerism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occurs in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complex compounds which contain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ambidentate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ligands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130051" name="Object 3"/>
          <p:cNvGraphicFramePr>
            <a:graphicFrameLocks noChangeAspect="1"/>
          </p:cNvGraphicFramePr>
          <p:nvPr/>
        </p:nvGraphicFramePr>
        <p:xfrm>
          <a:off x="1475656" y="4293096"/>
          <a:ext cx="5981502" cy="1872208"/>
        </p:xfrm>
        <a:graphic>
          <a:graphicData uri="http://schemas.openxmlformats.org/presentationml/2006/ole">
            <p:oleObj spid="_x0000_s130051" name="CS ChemDraw Drawing" r:id="rId3" imgW="1587814" imgH="496524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5"/>
          <p:cNvSpPr txBox="1">
            <a:spLocks/>
          </p:cNvSpPr>
          <p:nvPr/>
        </p:nvSpPr>
        <p:spPr>
          <a:xfrm>
            <a:off x="2123728" y="0"/>
            <a:ext cx="4644008" cy="11247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lnSpc>
                <a:spcPct val="150000"/>
              </a:lnSpc>
              <a:spcBef>
                <a:spcPct val="0"/>
              </a:spcBef>
              <a:defRPr/>
            </a:pPr>
            <a:endParaRPr lang="en-I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528" y="836712"/>
            <a:ext cx="564609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 examples of  </a:t>
            </a: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Linkage isomerism</a:t>
            </a:r>
            <a:endParaRPr lang="en-IN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1076" name="Object 4"/>
          <p:cNvGraphicFramePr>
            <a:graphicFrameLocks noChangeAspect="1"/>
          </p:cNvGraphicFramePr>
          <p:nvPr/>
        </p:nvGraphicFramePr>
        <p:xfrm>
          <a:off x="755576" y="2276872"/>
          <a:ext cx="8096460" cy="2145704"/>
        </p:xfrm>
        <a:graphic>
          <a:graphicData uri="http://schemas.openxmlformats.org/presentationml/2006/ole">
            <p:oleObj spid="_x0000_s131076" name="CS ChemDraw Drawing" r:id="rId3" imgW="3145370" imgH="833099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Line 2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6627" name="Line 3"/>
          <p:cNvSpPr>
            <a:spLocks noChangeShapeType="1"/>
          </p:cNvSpPr>
          <p:nvPr/>
        </p:nvSpPr>
        <p:spPr bwMode="auto">
          <a:xfrm>
            <a:off x="0" y="76200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104452" name="Text Box 6"/>
          <p:cNvSpPr txBox="1">
            <a:spLocks noChangeArrowheads="1"/>
          </p:cNvSpPr>
          <p:nvPr/>
        </p:nvSpPr>
        <p:spPr bwMode="auto">
          <a:xfrm>
            <a:off x="2915816" y="2132856"/>
            <a:ext cx="316682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de-DE" sz="5400" b="1" dirty="0">
                <a:solidFill>
                  <a:srgbClr val="FF0000"/>
                </a:solidFill>
              </a:rPr>
              <a:t>T</a:t>
            </a:r>
            <a:r>
              <a:rPr lang="de-DE" sz="5400" b="1" dirty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de-DE" sz="5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</a:t>
            </a:r>
            <a:r>
              <a:rPr lang="de-DE" sz="5400" b="1" dirty="0">
                <a:solidFill>
                  <a:schemeClr val="accent6">
                    <a:lumMod val="50000"/>
                  </a:schemeClr>
                </a:solidFill>
              </a:rPr>
              <a:t>n</a:t>
            </a:r>
            <a:r>
              <a:rPr lang="de-DE" sz="5400" b="1" dirty="0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sz="5400" b="1" dirty="0">
                <a:solidFill>
                  <a:schemeClr val="accent6"/>
                </a:solidFill>
              </a:rPr>
              <a:t> </a:t>
            </a:r>
            <a:r>
              <a:rPr lang="de-DE" sz="5400" b="1" dirty="0" smtClean="0">
                <a:solidFill>
                  <a:srgbClr val="FF0000"/>
                </a:solidFill>
              </a:rPr>
              <a:t>y</a:t>
            </a:r>
            <a:r>
              <a:rPr lang="de-DE" sz="5400" b="1" dirty="0" smtClean="0">
                <a:solidFill>
                  <a:schemeClr val="accent6">
                    <a:lumMod val="50000"/>
                  </a:schemeClr>
                </a:solidFill>
              </a:rPr>
              <a:t>o</a:t>
            </a:r>
            <a:r>
              <a:rPr lang="de-DE" sz="5400" b="1" dirty="0" smtClean="0">
                <a:solidFill>
                  <a:schemeClr val="accent1">
                    <a:lumMod val="50000"/>
                  </a:schemeClr>
                </a:solidFill>
              </a:rPr>
              <a:t>u</a:t>
            </a:r>
            <a:endParaRPr lang="de-DE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1500" autoRev="1" fill="hold"/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500" autoRev="1" fill="hold"/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500" autoRev="1" fill="hold"/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1428</TotalTime>
  <Words>168</Words>
  <Application>Microsoft Office PowerPoint</Application>
  <PresentationFormat>On-screen Show (4:3)</PresentationFormat>
  <Paragraphs>25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CS ChemDraw Drawing</vt:lpstr>
      <vt:lpstr>Slide 1</vt:lpstr>
      <vt:lpstr>ISOMERISM IN COORDINATION COMPOUNDS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MLAC KASBA</dc:creator>
  <cp:lastModifiedBy>ATUL</cp:lastModifiedBy>
  <cp:revision>172</cp:revision>
  <dcterms:created xsi:type="dcterms:W3CDTF">2019-12-17T10:24:49Z</dcterms:created>
  <dcterms:modified xsi:type="dcterms:W3CDTF">2020-04-29T07:38:20Z</dcterms:modified>
</cp:coreProperties>
</file>