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301" r:id="rId3"/>
    <p:sldId id="331" r:id="rId4"/>
    <p:sldId id="330" r:id="rId5"/>
    <p:sldId id="332" r:id="rId6"/>
    <p:sldId id="333" r:id="rId7"/>
    <p:sldId id="334"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27-Apr-20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27-Apr-20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27-Apr-20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27-Apr-20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140014-986D-47D3-B564-5C6F2E08D09C}" type="datetimeFigureOut">
              <a:rPr lang="en-US" smtClean="0"/>
              <a:pPr/>
              <a:t>27-Apr-20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140014-986D-47D3-B564-5C6F2E08D09C}" type="datetimeFigureOut">
              <a:rPr lang="en-US" smtClean="0"/>
              <a:pPr/>
              <a:t>27-Apr-20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140014-986D-47D3-B564-5C6F2E08D09C}" type="datetimeFigureOut">
              <a:rPr lang="en-US" smtClean="0"/>
              <a:pPr/>
              <a:t>27-Apr-20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140014-986D-47D3-B564-5C6F2E08D09C}" type="datetimeFigureOut">
              <a:rPr lang="en-US" smtClean="0"/>
              <a:pPr/>
              <a:t>27-Apr-20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40014-986D-47D3-B564-5C6F2E08D09C}" type="datetimeFigureOut">
              <a:rPr lang="en-US" smtClean="0"/>
              <a:pPr/>
              <a:t>27-Apr-20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27-Apr-20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27-Apr-20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40014-986D-47D3-B564-5C6F2E08D09C}" type="datetimeFigureOut">
              <a:rPr lang="en-US" smtClean="0"/>
              <a:pPr/>
              <a:t>27-Apr-20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D3891-FB19-4981-9790-E637EBE60B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4"/>
          <p:cNvSpPr>
            <a:spLocks noChangeShapeType="1"/>
          </p:cNvSpPr>
          <p:nvPr/>
        </p:nvSpPr>
        <p:spPr bwMode="auto">
          <a:xfrm>
            <a:off x="0" y="685165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5" name="Line 5"/>
          <p:cNvSpPr>
            <a:spLocks noChangeShapeType="1"/>
          </p:cNvSpPr>
          <p:nvPr/>
        </p:nvSpPr>
        <p:spPr bwMode="auto">
          <a:xfrm>
            <a:off x="0" y="137160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6" name="Rectangle 5"/>
          <p:cNvSpPr/>
          <p:nvPr/>
        </p:nvSpPr>
        <p:spPr>
          <a:xfrm>
            <a:off x="0" y="260648"/>
            <a:ext cx="9144000" cy="1200150"/>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a:defRPr/>
            </a:pPr>
            <a:r>
              <a:rPr lang="en-US" sz="3600" b="1" dirty="0" smtClean="0">
                <a:solidFill>
                  <a:srgbClr val="FF0000"/>
                </a:solidFill>
                <a:latin typeface="Times New Roman" charset="0"/>
                <a:cs typeface="+mn-cs"/>
              </a:rPr>
              <a:t>Coordination Compounds</a:t>
            </a:r>
            <a:endParaRPr lang="de-DE" sz="3600" b="1" dirty="0">
              <a:solidFill>
                <a:srgbClr val="FF0000"/>
              </a:solidFill>
              <a:latin typeface="Times New Roman" charset="0"/>
              <a:cs typeface="+mn-cs"/>
            </a:endParaRPr>
          </a:p>
          <a:p>
            <a:pPr algn="ctr">
              <a:defRPr/>
            </a:pPr>
            <a:endParaRPr lang="en-IN" dirty="0">
              <a:latin typeface="Times New Roman" charset="0"/>
              <a:cs typeface="+mn-cs"/>
            </a:endParaRPr>
          </a:p>
          <a:p>
            <a:pPr algn="ctr">
              <a:defRPr/>
            </a:pPr>
            <a:endParaRPr lang="en-IN" dirty="0">
              <a:latin typeface="Times New Roman" charset="0"/>
              <a:cs typeface="+mn-cs"/>
            </a:endParaRPr>
          </a:p>
        </p:txBody>
      </p:sp>
      <p:sp>
        <p:nvSpPr>
          <p:cNvPr id="7" name="Rectangle 6"/>
          <p:cNvSpPr/>
          <p:nvPr/>
        </p:nvSpPr>
        <p:spPr>
          <a:xfrm>
            <a:off x="2057400" y="4337050"/>
            <a:ext cx="4724400" cy="1692771"/>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eaLnBrk="0" hangingPunct="0">
              <a:buClr>
                <a:schemeClr val="accent1"/>
              </a:buClr>
              <a:buSzPct val="70000"/>
              <a:defRPr/>
            </a:pPr>
            <a:r>
              <a:rPr lang="en-US" sz="2000" b="1" dirty="0" smtClean="0">
                <a:solidFill>
                  <a:srgbClr val="002060"/>
                </a:solidFill>
                <a:cs typeface="Times New Roman" pitchFamily="18" charset="0"/>
              </a:rPr>
              <a:t>by Dr. </a:t>
            </a:r>
            <a:r>
              <a:rPr lang="en-US" sz="2000" b="1" dirty="0" err="1" smtClean="0">
                <a:solidFill>
                  <a:srgbClr val="002060"/>
                </a:solidFill>
                <a:cs typeface="Times New Roman" pitchFamily="18" charset="0"/>
              </a:rPr>
              <a:t>Atul</a:t>
            </a:r>
            <a:r>
              <a:rPr lang="en-US" sz="2000" b="1" dirty="0" smtClean="0">
                <a:solidFill>
                  <a:srgbClr val="002060"/>
                </a:solidFill>
                <a:cs typeface="Times New Roman" pitchFamily="18" charset="0"/>
              </a:rPr>
              <a:t> Kumar Singh</a:t>
            </a:r>
          </a:p>
          <a:p>
            <a:pPr algn="ctr" eaLnBrk="0" hangingPunct="0">
              <a:buClr>
                <a:schemeClr val="accent1"/>
              </a:buClr>
              <a:buSzPct val="70000"/>
              <a:defRPr/>
            </a:pPr>
            <a:r>
              <a:rPr lang="en-US" sz="2000" b="1" dirty="0" smtClean="0">
                <a:solidFill>
                  <a:schemeClr val="accent6">
                    <a:lumMod val="50000"/>
                  </a:schemeClr>
                </a:solidFill>
                <a:cs typeface="Times New Roman" pitchFamily="18" charset="0"/>
              </a:rPr>
              <a:t>Assistant Professor</a:t>
            </a:r>
          </a:p>
          <a:p>
            <a:pPr algn="ctr">
              <a:lnSpc>
                <a:spcPct val="80000"/>
              </a:lnSpc>
              <a:buFont typeface="Wingdings" pitchFamily="2" charset="2"/>
              <a:buNone/>
              <a:defRPr/>
            </a:pPr>
            <a:r>
              <a:rPr lang="en-US" sz="2000" b="1" dirty="0" smtClean="0">
                <a:cs typeface="Times New Roman" pitchFamily="18" charset="0"/>
              </a:rPr>
              <a:t>Department of Chemistry </a:t>
            </a:r>
          </a:p>
          <a:p>
            <a:pPr algn="ctr">
              <a:lnSpc>
                <a:spcPct val="80000"/>
              </a:lnSpc>
              <a:buFont typeface="Wingdings" pitchFamily="2" charset="2"/>
              <a:buNone/>
              <a:defRPr/>
            </a:pPr>
            <a:r>
              <a:rPr lang="en-US" sz="2000" b="1" dirty="0" smtClean="0">
                <a:cs typeface="Times New Roman" pitchFamily="18" charset="0"/>
              </a:rPr>
              <a:t>M. L. </a:t>
            </a:r>
            <a:r>
              <a:rPr lang="en-US" sz="2000" b="1" dirty="0" err="1" smtClean="0">
                <a:cs typeface="Times New Roman" pitchFamily="18" charset="0"/>
              </a:rPr>
              <a:t>Arya</a:t>
            </a:r>
            <a:r>
              <a:rPr lang="en-US" sz="2000" b="1" dirty="0" smtClean="0">
                <a:cs typeface="Times New Roman" pitchFamily="18" charset="0"/>
              </a:rPr>
              <a:t> College, </a:t>
            </a:r>
            <a:r>
              <a:rPr lang="en-US" sz="2000" b="1" dirty="0" err="1" smtClean="0">
                <a:cs typeface="Times New Roman" pitchFamily="18" charset="0"/>
              </a:rPr>
              <a:t>Kasba</a:t>
            </a:r>
            <a:endParaRPr lang="en-US" sz="2000" b="1" dirty="0" smtClean="0">
              <a:cs typeface="Times New Roman" pitchFamily="18" charset="0"/>
            </a:endParaRPr>
          </a:p>
          <a:p>
            <a:pPr algn="ctr">
              <a:lnSpc>
                <a:spcPct val="80000"/>
              </a:lnSpc>
              <a:buFont typeface="Wingdings" pitchFamily="2" charset="2"/>
              <a:buNone/>
              <a:defRPr/>
            </a:pPr>
            <a:r>
              <a:rPr lang="en-US" sz="2000" b="1" dirty="0" err="1" smtClean="0">
                <a:cs typeface="Times New Roman" pitchFamily="18" charset="0"/>
              </a:rPr>
              <a:t>Purnia</a:t>
            </a:r>
            <a:r>
              <a:rPr lang="en-US" sz="2000" b="1" dirty="0" smtClean="0">
                <a:cs typeface="Times New Roman" pitchFamily="18" charset="0"/>
              </a:rPr>
              <a:t> -854330</a:t>
            </a:r>
          </a:p>
          <a:p>
            <a:pPr algn="ctr">
              <a:lnSpc>
                <a:spcPct val="80000"/>
              </a:lnSpc>
              <a:buFont typeface="Wingdings" pitchFamily="2" charset="2"/>
              <a:buNone/>
              <a:defRPr/>
            </a:pPr>
            <a:r>
              <a:rPr lang="en-US" sz="2000" b="1" dirty="0" smtClean="0">
                <a:cs typeface="Times New Roman" pitchFamily="18" charset="0"/>
              </a:rPr>
              <a:t>India</a:t>
            </a:r>
          </a:p>
        </p:txBody>
      </p:sp>
      <p:pic>
        <p:nvPicPr>
          <p:cNvPr id="8" name="Picture 7" descr="G:\C-D-\mlapup\CD31 160219\logo[1].png"/>
          <p:cNvPicPr>
            <a:picLocks noChangeAspect="1" noChangeArrowheads="1"/>
          </p:cNvPicPr>
          <p:nvPr/>
        </p:nvPicPr>
        <p:blipFill>
          <a:blip r:embed="rId2" cstate="print"/>
          <a:srcRect/>
          <a:stretch>
            <a:fillRect/>
          </a:stretch>
        </p:blipFill>
        <p:spPr bwMode="auto">
          <a:xfrm>
            <a:off x="3505200" y="2203450"/>
            <a:ext cx="1833563" cy="1833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0"/>
            <a:ext cx="8229600" cy="908720"/>
          </a:xfrm>
        </p:spPr>
        <p:txBody>
          <a:bodyPr>
            <a:normAutofit/>
          </a:bodyPr>
          <a:lstStyle/>
          <a:p>
            <a:pPr>
              <a:defRPr/>
            </a:pPr>
            <a:r>
              <a:rPr lang="en-IN" sz="3600" b="1" dirty="0" smtClean="0">
                <a:solidFill>
                  <a:srgbClr val="FF0000"/>
                </a:solidFill>
                <a:latin typeface="Times New Roman" pitchFamily="18" charset="0"/>
                <a:cs typeface="Times New Roman" pitchFamily="18" charset="0"/>
              </a:rPr>
              <a:t>Effective atomic number (EAN)</a:t>
            </a:r>
            <a:endParaRPr lang="de-DE" sz="3600" b="1" dirty="0">
              <a:solidFill>
                <a:srgbClr val="FF0000"/>
              </a:solidFill>
              <a:latin typeface="Times New Roman" pitchFamily="18" charset="0"/>
              <a:cs typeface="Times New Roman" pitchFamily="18" charset="0"/>
            </a:endParaRPr>
          </a:p>
        </p:txBody>
      </p:sp>
      <p:sp>
        <p:nvSpPr>
          <p:cNvPr id="9" name="Title 5"/>
          <p:cNvSpPr txBox="1">
            <a:spLocks/>
          </p:cNvSpPr>
          <p:nvPr/>
        </p:nvSpPr>
        <p:spPr>
          <a:xfrm>
            <a:off x="395536" y="908720"/>
            <a:ext cx="8461448" cy="5517232"/>
          </a:xfrm>
          <a:prstGeom prst="rect">
            <a:avLst/>
          </a:prstGeom>
        </p:spPr>
        <p:txBody>
          <a:bodyPr vert="horz" lIns="91440" tIns="45720" rIns="91440" bIns="45720" rtlCol="0" anchor="t">
            <a:noAutofit/>
          </a:bodyPr>
          <a:lstStyle/>
          <a:p>
            <a:pPr algn="just">
              <a:lnSpc>
                <a:spcPct val="150000"/>
              </a:lnSpc>
              <a:buFont typeface="Arial" pitchFamily="34" charset="0"/>
              <a:buChar char="•"/>
            </a:pPr>
            <a:r>
              <a:rPr lang="en-IN" sz="3200" dirty="0" err="1" smtClean="0">
                <a:latin typeface="Times New Roman" pitchFamily="18" charset="0"/>
                <a:cs typeface="Times New Roman" pitchFamily="18" charset="0"/>
              </a:rPr>
              <a:t>Sidgwick</a:t>
            </a:r>
            <a:r>
              <a:rPr lang="en-IN" sz="3200" dirty="0" smtClean="0">
                <a:latin typeface="Times New Roman" pitchFamily="18" charset="0"/>
                <a:cs typeface="Times New Roman" pitchFamily="18" charset="0"/>
              </a:rPr>
              <a:t> proposed the concept of effective atomic number in order to explain the stability of the complex.</a:t>
            </a:r>
          </a:p>
          <a:p>
            <a:pPr algn="just">
              <a:lnSpc>
                <a:spcPct val="150000"/>
              </a:lnSpc>
              <a:buFont typeface="Arial" pitchFamily="34" charset="0"/>
              <a:buChar char="•"/>
            </a:pPr>
            <a:r>
              <a:rPr lang="en-IN" sz="3200" dirty="0" smtClean="0">
                <a:latin typeface="Times New Roman" pitchFamily="18" charset="0"/>
                <a:cs typeface="Times New Roman" pitchFamily="18" charset="0"/>
              </a:rPr>
              <a:t>Effective atomic number (EAN) is defined as the total number of electrons linked with the metal atom or ion  and  the number of electron donated by the </a:t>
            </a:r>
            <a:r>
              <a:rPr lang="en-IN" sz="3200" dirty="0" err="1" smtClean="0">
                <a:latin typeface="Times New Roman" pitchFamily="18" charset="0"/>
                <a:cs typeface="Times New Roman" pitchFamily="18" charset="0"/>
              </a:rPr>
              <a:t>ligands</a:t>
            </a:r>
            <a:r>
              <a:rPr lang="en-IN" sz="3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5"/>
          <p:cNvSpPr txBox="1">
            <a:spLocks/>
          </p:cNvSpPr>
          <p:nvPr/>
        </p:nvSpPr>
        <p:spPr>
          <a:xfrm>
            <a:off x="323528" y="692696"/>
            <a:ext cx="8461448" cy="5517232"/>
          </a:xfrm>
          <a:prstGeom prst="rect">
            <a:avLst/>
          </a:prstGeom>
        </p:spPr>
        <p:txBody>
          <a:bodyPr vert="horz" lIns="91440" tIns="45720" rIns="91440" bIns="45720" rtlCol="0" anchor="t">
            <a:noAutofit/>
          </a:bodyPr>
          <a:lstStyle/>
          <a:p>
            <a:pPr algn="just">
              <a:lnSpc>
                <a:spcPct val="150000"/>
              </a:lnSpc>
              <a:buFont typeface="Arial" pitchFamily="34" charset="0"/>
              <a:buChar char="•"/>
            </a:pPr>
            <a:r>
              <a:rPr lang="en-IN" sz="3200" dirty="0" smtClean="0">
                <a:latin typeface="Times New Roman" pitchFamily="18" charset="0"/>
                <a:cs typeface="Times New Roman" pitchFamily="18" charset="0"/>
              </a:rPr>
              <a:t>For stability of the complex, effective atomic number should be equal to number of electrons present in the next noble gas (36, 54, 86 etc) however some complexes are known in which the EAN is below or above the number of electrons are present in the next </a:t>
            </a:r>
            <a:r>
              <a:rPr lang="en-IN" sz="3200" dirty="0" err="1" smtClean="0">
                <a:latin typeface="Times New Roman" pitchFamily="18" charset="0"/>
                <a:cs typeface="Times New Roman" pitchFamily="18" charset="0"/>
              </a:rPr>
              <a:t>nobel</a:t>
            </a:r>
            <a:r>
              <a:rPr lang="en-IN" sz="3200" dirty="0" smtClean="0">
                <a:latin typeface="Times New Roman" pitchFamily="18" charset="0"/>
                <a:cs typeface="Times New Roman" pitchFamily="18" charset="0"/>
              </a:rPr>
              <a:t> gas. </a:t>
            </a:r>
          </a:p>
          <a:p>
            <a:pPr algn="just">
              <a:lnSpc>
                <a:spcPct val="150000"/>
              </a:lnSpc>
              <a:buFont typeface="Arial" pitchFamily="34" charset="0"/>
              <a:buChar char="•"/>
            </a:pPr>
            <a:r>
              <a:rPr lang="en-IN" sz="3200" dirty="0" smtClean="0">
                <a:latin typeface="Times New Roman" pitchFamily="18" charset="0"/>
                <a:cs typeface="Times New Roman" pitchFamily="18" charset="0"/>
              </a:rPr>
              <a:t>EAN = Atomic Number – Oxidation State + (2 x Coordination Number) </a:t>
            </a:r>
            <a:endParaRPr lang="en-IN"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08549" name="Object 5"/>
          <p:cNvGraphicFramePr>
            <a:graphicFrameLocks noChangeAspect="1"/>
          </p:cNvGraphicFramePr>
          <p:nvPr/>
        </p:nvGraphicFramePr>
        <p:xfrm>
          <a:off x="1043608" y="980727"/>
          <a:ext cx="7056784" cy="5042087"/>
        </p:xfrm>
        <a:graphic>
          <a:graphicData uri="http://schemas.openxmlformats.org/presentationml/2006/ole">
            <p:oleObj spid="_x0000_s108549" name="CS ChemDraw Drawing" r:id="rId3" imgW="3142344" imgH="2244212" progId="ChemDraw.Document.6.0">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24931" name="Object 3"/>
          <p:cNvGraphicFramePr>
            <a:graphicFrameLocks noChangeAspect="1"/>
          </p:cNvGraphicFramePr>
          <p:nvPr/>
        </p:nvGraphicFramePr>
        <p:xfrm>
          <a:off x="1043608" y="980728"/>
          <a:ext cx="6984776" cy="5191337"/>
        </p:xfrm>
        <a:graphic>
          <a:graphicData uri="http://schemas.openxmlformats.org/presentationml/2006/ole">
            <p:oleObj spid="_x0000_s124931" name="CS ChemDraw Drawing" r:id="rId3" imgW="2992943" imgH="2224503" progId="ChemDraw.Document.6.0">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25956" name="Object 4"/>
          <p:cNvGraphicFramePr>
            <a:graphicFrameLocks noChangeAspect="1"/>
          </p:cNvGraphicFramePr>
          <p:nvPr/>
        </p:nvGraphicFramePr>
        <p:xfrm>
          <a:off x="1115616" y="1196752"/>
          <a:ext cx="7116084" cy="4608512"/>
        </p:xfrm>
        <a:graphic>
          <a:graphicData uri="http://schemas.openxmlformats.org/presentationml/2006/ole">
            <p:oleObj spid="_x0000_s125956" name="CS ChemDraw Drawing" r:id="rId3" imgW="3334485" imgH="2159311" progId="ChemDraw.Document.6.0">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not obeying EAN</a:t>
            </a:r>
            <a:endParaRPr lang="en-IN" sz="3200" b="1" dirty="0">
              <a:solidFill>
                <a:srgbClr val="FF0000"/>
              </a:solidFill>
              <a:latin typeface="Times New Roman" pitchFamily="18" charset="0"/>
              <a:cs typeface="Times New Roman" pitchFamily="18" charset="0"/>
            </a:endParaRPr>
          </a:p>
        </p:txBody>
      </p:sp>
      <p:graphicFrame>
        <p:nvGraphicFramePr>
          <p:cNvPr id="126979" name="Object 3"/>
          <p:cNvGraphicFramePr>
            <a:graphicFrameLocks noChangeAspect="1"/>
          </p:cNvGraphicFramePr>
          <p:nvPr/>
        </p:nvGraphicFramePr>
        <p:xfrm>
          <a:off x="539552" y="980728"/>
          <a:ext cx="8064896" cy="5232947"/>
        </p:xfrm>
        <a:graphic>
          <a:graphicData uri="http://schemas.openxmlformats.org/presentationml/2006/ole">
            <p:oleObj spid="_x0000_s126979" name="CS ChemDraw Drawing" r:id="rId3" imgW="3328055" imgH="2159311" progId="ChemDraw.Document.6.0">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0" y="6019800"/>
            <a:ext cx="9144000" cy="0"/>
          </a:xfrm>
          <a:prstGeom prst="line">
            <a:avLst/>
          </a:prstGeom>
          <a:noFill/>
          <a:ln w="38100">
            <a:solidFill>
              <a:srgbClr val="FF0000"/>
            </a:solidFill>
            <a:round/>
            <a:headEnd/>
            <a:tailEnd/>
          </a:ln>
        </p:spPr>
        <p:txBody>
          <a:bodyPr/>
          <a:lstStyle/>
          <a:p>
            <a:endParaRPr lang="en-IN"/>
          </a:p>
        </p:txBody>
      </p:sp>
      <p:sp>
        <p:nvSpPr>
          <p:cNvPr id="26627" name="Line 3"/>
          <p:cNvSpPr>
            <a:spLocks noChangeShapeType="1"/>
          </p:cNvSpPr>
          <p:nvPr/>
        </p:nvSpPr>
        <p:spPr bwMode="auto">
          <a:xfrm>
            <a:off x="0" y="762000"/>
            <a:ext cx="9144000" cy="0"/>
          </a:xfrm>
          <a:prstGeom prst="line">
            <a:avLst/>
          </a:prstGeom>
          <a:noFill/>
          <a:ln w="38100">
            <a:solidFill>
              <a:srgbClr val="FF0000"/>
            </a:solidFill>
            <a:round/>
            <a:headEnd/>
            <a:tailEnd/>
          </a:ln>
        </p:spPr>
        <p:txBody>
          <a:bodyPr/>
          <a:lstStyle/>
          <a:p>
            <a:endParaRPr lang="en-IN"/>
          </a:p>
        </p:txBody>
      </p:sp>
      <p:sp>
        <p:nvSpPr>
          <p:cNvPr id="104452" name="Text Box 6"/>
          <p:cNvSpPr txBox="1">
            <a:spLocks noChangeArrowheads="1"/>
          </p:cNvSpPr>
          <p:nvPr/>
        </p:nvSpPr>
        <p:spPr bwMode="auto">
          <a:xfrm>
            <a:off x="2915816" y="2132856"/>
            <a:ext cx="3166829" cy="923330"/>
          </a:xfrm>
          <a:prstGeom prst="rect">
            <a:avLst/>
          </a:prstGeom>
          <a:noFill/>
          <a:ln w="9525">
            <a:noFill/>
            <a:miter lim="800000"/>
            <a:headEnd/>
            <a:tailEnd/>
          </a:ln>
        </p:spPr>
        <p:txBody>
          <a:bodyPr wrap="none">
            <a:spAutoFit/>
          </a:bodyPr>
          <a:lstStyle/>
          <a:p>
            <a:pPr algn="ctr">
              <a:defRPr/>
            </a:pPr>
            <a:r>
              <a:rPr lang="de-DE" sz="5400" b="1" dirty="0">
                <a:solidFill>
                  <a:srgbClr val="FF0000"/>
                </a:solidFill>
              </a:rPr>
              <a:t>T</a:t>
            </a:r>
            <a:r>
              <a:rPr lang="de-DE" sz="5400" b="1" dirty="0">
                <a:solidFill>
                  <a:schemeClr val="accent1">
                    <a:lumMod val="50000"/>
                  </a:schemeClr>
                </a:solidFill>
              </a:rPr>
              <a:t>h</a:t>
            </a:r>
            <a:r>
              <a:rPr lang="de-DE" sz="5400" b="1" dirty="0">
                <a:solidFill>
                  <a:schemeClr val="tx1">
                    <a:lumMod val="75000"/>
                    <a:lumOff val="25000"/>
                  </a:schemeClr>
                </a:solidFill>
              </a:rPr>
              <a:t>a</a:t>
            </a:r>
            <a:r>
              <a:rPr lang="de-DE" sz="5400" b="1" dirty="0">
                <a:solidFill>
                  <a:schemeClr val="accent6">
                    <a:lumMod val="50000"/>
                  </a:schemeClr>
                </a:solidFill>
              </a:rPr>
              <a:t>n</a:t>
            </a:r>
            <a:r>
              <a:rPr lang="de-DE" sz="5400" b="1" dirty="0">
                <a:solidFill>
                  <a:schemeClr val="accent1">
                    <a:lumMod val="50000"/>
                  </a:schemeClr>
                </a:solidFill>
              </a:rPr>
              <a:t>k</a:t>
            </a:r>
            <a:r>
              <a:rPr lang="de-DE" sz="5400" b="1" dirty="0">
                <a:solidFill>
                  <a:schemeClr val="accent6"/>
                </a:solidFill>
              </a:rPr>
              <a:t> </a:t>
            </a:r>
            <a:r>
              <a:rPr lang="de-DE" sz="5400" b="1" dirty="0" smtClean="0">
                <a:solidFill>
                  <a:srgbClr val="FF0000"/>
                </a:solidFill>
              </a:rPr>
              <a:t>y</a:t>
            </a:r>
            <a:r>
              <a:rPr lang="de-DE" sz="5400" b="1" dirty="0" smtClean="0">
                <a:solidFill>
                  <a:schemeClr val="accent6">
                    <a:lumMod val="50000"/>
                  </a:schemeClr>
                </a:solidFill>
              </a:rPr>
              <a:t>o</a:t>
            </a:r>
            <a:r>
              <a:rPr lang="de-DE" sz="5400" b="1" dirty="0" smtClean="0">
                <a:solidFill>
                  <a:schemeClr val="accent1">
                    <a:lumMod val="50000"/>
                  </a:schemeClr>
                </a:solidFill>
              </a:rPr>
              <a:t>u</a:t>
            </a:r>
            <a:endParaRPr lang="de-DE"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repeatCount="indefinite" fill="hold" nodeType="withEffect">
                                  <p:stCondLst>
                                    <p:cond delay="0"/>
                                  </p:stCondLst>
                                  <p:iterate type="lt">
                                    <p:tmPct val="10000"/>
                                  </p:iterate>
                                  <p:childTnLst>
                                    <p:set>
                                      <p:cBhvr override="childStyle">
                                        <p:cTn id="6" dur="1500" autoRev="1" fill="hold"/>
                                        <p:tgtEl>
                                          <p:spTgt spid="104452">
                                            <p:txEl>
                                              <p:pRg st="0" end="0"/>
                                            </p:txEl>
                                          </p:spTgt>
                                        </p:tgtEl>
                                        <p:attrNameLst>
                                          <p:attrName>style.color</p:attrName>
                                        </p:attrNameLst>
                                      </p:cBhvr>
                                      <p:to>
                                        <p:clrVal>
                                          <a:schemeClr val="accent2"/>
                                        </p:clrVal>
                                      </p:to>
                                    </p:set>
                                    <p:set>
                                      <p:cBhvr>
                                        <p:cTn id="7" dur="1500" autoRev="1" fill="hold"/>
                                        <p:tgtEl>
                                          <p:spTgt spid="104452">
                                            <p:txEl>
                                              <p:pRg st="0" end="0"/>
                                            </p:txEl>
                                          </p:spTgt>
                                        </p:tgtEl>
                                        <p:attrNameLst>
                                          <p:attrName>fillcolor</p:attrName>
                                        </p:attrNameLst>
                                      </p:cBhvr>
                                      <p:to>
                                        <p:clrVal>
                                          <a:schemeClr val="accent2"/>
                                        </p:clrVal>
                                      </p:to>
                                    </p:set>
                                    <p:set>
                                      <p:cBhvr>
                                        <p:cTn id="8" dur="1500" autoRev="1" fill="hold"/>
                                        <p:tgtEl>
                                          <p:spTgt spid="10445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1228</TotalTime>
  <Words>172</Words>
  <Application>Microsoft Office PowerPoint</Application>
  <PresentationFormat>On-screen Show (4:3)</PresentationFormat>
  <Paragraphs>17</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CS ChemDraw Drawing</vt:lpstr>
      <vt:lpstr>Slide 1</vt:lpstr>
      <vt:lpstr>Effective atomic number (EAN)</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MLAC KASBA</dc:creator>
  <cp:lastModifiedBy>ATUL</cp:lastModifiedBy>
  <cp:revision>155</cp:revision>
  <dcterms:created xsi:type="dcterms:W3CDTF">2019-12-17T10:24:49Z</dcterms:created>
  <dcterms:modified xsi:type="dcterms:W3CDTF">2020-04-27T08:22:05Z</dcterms:modified>
</cp:coreProperties>
</file>