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01" r:id="rId3"/>
    <p:sldId id="318" r:id="rId4"/>
    <p:sldId id="326" r:id="rId5"/>
    <p:sldId id="319" r:id="rId6"/>
    <p:sldId id="327" r:id="rId7"/>
    <p:sldId id="328" r:id="rId8"/>
    <p:sldId id="329" r:id="rId9"/>
    <p:sldId id="330" r:id="rId10"/>
    <p:sldId id="320" r:id="rId11"/>
    <p:sldId id="321" r:id="rId12"/>
    <p:sldId id="322" r:id="rId13"/>
    <p:sldId id="324" r:id="rId14"/>
    <p:sldId id="325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260648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Coordination Compounds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Course Instructor: Dr. </a:t>
            </a:r>
            <a:r>
              <a:rPr lang="en-US" sz="2000" b="1" dirty="0" err="1" smtClean="0">
                <a:solidFill>
                  <a:srgbClr val="002060"/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0" y="0"/>
            <a:ext cx="864096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dirty="0" smtClean="0">
                <a:solidFill>
                  <a:srgbClr val="FF0000"/>
                </a:solidFill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Coordination Number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51520" y="1052736"/>
            <a:ext cx="8640960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The number of </a:t>
            </a:r>
            <a:r>
              <a:rPr lang="en-IN" sz="32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that are directly attached to the central metal atom or ion by coordinate bonds is known as the coordination number of the metal atom or ion </a:t>
            </a:r>
            <a:r>
              <a:rPr lang="en-IN" sz="3200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, the total number of coordination bond </a:t>
            </a:r>
            <a:r>
              <a:rPr lang="en-IN" sz="32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form with the central metal atom or ion.</a:t>
            </a:r>
            <a:endParaRPr lang="en-IN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0" y="0"/>
            <a:ext cx="864096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dirty="0" smtClean="0">
                <a:solidFill>
                  <a:srgbClr val="FF0000"/>
                </a:solidFill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8066" name="Object 2"/>
          <p:cNvGraphicFramePr>
            <a:graphicFrameLocks noChangeAspect="1"/>
          </p:cNvGraphicFramePr>
          <p:nvPr/>
        </p:nvGraphicFramePr>
        <p:xfrm>
          <a:off x="2627784" y="260648"/>
          <a:ext cx="6245618" cy="6192688"/>
        </p:xfrm>
        <a:graphic>
          <a:graphicData uri="http://schemas.openxmlformats.org/presentationml/2006/ole">
            <p:oleObj spid="_x0000_s88066" name="CS ChemDraw Drawing" r:id="rId3" imgW="2434674" imgH="2415153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0" y="0"/>
            <a:ext cx="864096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dirty="0" smtClean="0">
                <a:solidFill>
                  <a:srgbClr val="FF0000"/>
                </a:solidFill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Coordination Sphere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51520" y="980728"/>
            <a:ext cx="8640960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The central metal atom or ion and the </a:t>
            </a:r>
            <a:r>
              <a:rPr lang="en-IN" sz="32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that are directly attached to it are enclosed in a square bracket is known as coordination sphere.</a:t>
            </a:r>
            <a:endParaRPr lang="en-IN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2699792" y="3933056"/>
          <a:ext cx="3362447" cy="2107604"/>
        </p:xfrm>
        <a:graphic>
          <a:graphicData uri="http://schemas.openxmlformats.org/presentationml/2006/ole">
            <p:oleObj spid="_x0000_s90114" name="CS ChemDraw Drawing" r:id="rId3" imgW="1208070" imgH="756915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0" y="0"/>
            <a:ext cx="864096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dirty="0" smtClean="0">
                <a:solidFill>
                  <a:srgbClr val="FF0000"/>
                </a:solidFill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Charge on the complex ion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51520" y="1124744"/>
            <a:ext cx="8640960" cy="20882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The charge on the complex ion is the algebraic sum of the charges carried by central metal ion and the </a:t>
            </a:r>
            <a:r>
              <a:rPr lang="en-IN" sz="32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coordinated to it.</a:t>
            </a:r>
          </a:p>
        </p:txBody>
      </p:sp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179512" y="4077072"/>
          <a:ext cx="8964488" cy="911163"/>
        </p:xfrm>
        <a:graphic>
          <a:graphicData uri="http://schemas.openxmlformats.org/presentationml/2006/ole">
            <p:oleObj spid="_x0000_s91139" name="CS ChemDraw Drawing" r:id="rId3" imgW="5028961" imgH="511685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0" y="0"/>
            <a:ext cx="864096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dirty="0" smtClean="0">
                <a:solidFill>
                  <a:srgbClr val="FF0000"/>
                </a:solidFill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971600" y="1052736"/>
          <a:ext cx="6865385" cy="2376264"/>
        </p:xfrm>
        <a:graphic>
          <a:graphicData uri="http://schemas.openxmlformats.org/presentationml/2006/ole">
            <p:oleObj spid="_x0000_s92163" name="CS ChemDraw Drawing" r:id="rId3" imgW="3888972" imgH="1345542" progId="ChemDraw.Document.6.0">
              <p:embed/>
            </p:oleObj>
          </a:graphicData>
        </a:graphic>
      </p:graphicFrame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899592" y="4005064"/>
          <a:ext cx="6070240" cy="2232248"/>
        </p:xfrm>
        <a:graphic>
          <a:graphicData uri="http://schemas.openxmlformats.org/presentationml/2006/ole">
            <p:oleObj spid="_x0000_s92164" name="CS ChemDraw Drawing" r:id="rId4" imgW="3660142" imgH="1345542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2915816" y="2132856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N" sz="3600" b="1" dirty="0" err="1" smtClean="0">
                <a:solidFill>
                  <a:srgbClr val="FF0000"/>
                </a:solidFill>
              </a:rPr>
              <a:t>Ligands</a:t>
            </a:r>
            <a:endParaRPr lang="de-DE" sz="3600" b="1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395536" y="908720"/>
            <a:ext cx="8461448" cy="55172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molecules, anions or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cations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which are directly linked with the central metal atom or ion by coordinate bond in a complex ion are called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ligand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acts as a donor as it donates one or more electron pairs to the central metal atom thus should have lone pair or pairs of electrons. 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centre ion acts as an acceptor as it accept electrons from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thus should have vacant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IN" sz="2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323528" y="404664"/>
            <a:ext cx="8640960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IN" sz="3200" dirty="0" smtClean="0">
                <a:solidFill>
                  <a:srgbClr val="FF0000"/>
                </a:solidFill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 of </a:t>
            </a:r>
            <a:r>
              <a:rPr lang="en-IN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ligands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5"/>
          <p:cNvSpPr txBox="1">
            <a:spLocks/>
          </p:cNvSpPr>
          <p:nvPr/>
        </p:nvSpPr>
        <p:spPr>
          <a:xfrm>
            <a:off x="467544" y="1268760"/>
            <a:ext cx="8389440" cy="518457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Depending </a:t>
            </a: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on the </a:t>
            </a: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number of </a:t>
            </a: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donor atoms present </a:t>
            </a:r>
            <a:r>
              <a:rPr lang="en-IN" sz="33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 can be divided into following types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lphaLcPeriod"/>
            </a:pP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Mono- or </a:t>
            </a:r>
            <a:r>
              <a:rPr lang="en-IN" sz="3300" dirty="0" err="1" smtClean="0">
                <a:latin typeface="Times New Roman" pitchFamily="18" charset="0"/>
                <a:cs typeface="Times New Roman" pitchFamily="18" charset="0"/>
              </a:rPr>
              <a:t>unidentate</a:t>
            </a: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3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endParaRPr lang="en-IN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lphaLcPeriod"/>
            </a:pPr>
            <a:r>
              <a:rPr lang="en-IN" sz="3300" dirty="0" err="1" smtClean="0">
                <a:latin typeface="Times New Roman" pitchFamily="18" charset="0"/>
                <a:cs typeface="Times New Roman" pitchFamily="18" charset="0"/>
              </a:rPr>
              <a:t>Bidentate</a:t>
            </a: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3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endParaRPr lang="en-IN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lphaLcPeriod"/>
            </a:pP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Tridentate </a:t>
            </a:r>
            <a:r>
              <a:rPr lang="en-IN" sz="33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endParaRPr lang="en-IN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lphaLcPeriod"/>
            </a:pPr>
            <a:r>
              <a:rPr lang="en-IN" sz="3300" dirty="0" err="1" smtClean="0">
                <a:latin typeface="Times New Roman" pitchFamily="18" charset="0"/>
                <a:cs typeface="Times New Roman" pitchFamily="18" charset="0"/>
              </a:rPr>
              <a:t>Tetradentate</a:t>
            </a: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3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endParaRPr lang="en-IN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lphaLcPeriod"/>
            </a:pPr>
            <a:r>
              <a:rPr lang="en-IN" sz="3300" dirty="0" err="1" smtClean="0">
                <a:latin typeface="Times New Roman" pitchFamily="18" charset="0"/>
                <a:cs typeface="Times New Roman" pitchFamily="18" charset="0"/>
              </a:rPr>
              <a:t>Pentadentate</a:t>
            </a: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3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endParaRPr lang="en-IN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lphaLcPeriod"/>
            </a:pPr>
            <a:r>
              <a:rPr lang="en-IN" sz="3300" dirty="0" err="1" smtClean="0">
                <a:latin typeface="Times New Roman" pitchFamily="18" charset="0"/>
                <a:cs typeface="Times New Roman" pitchFamily="18" charset="0"/>
              </a:rPr>
              <a:t>Hexadentate</a:t>
            </a: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3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endParaRPr lang="en-IN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lphaLcPeriod"/>
            </a:pP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Chelating </a:t>
            </a:r>
            <a:r>
              <a:rPr lang="en-IN" sz="33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endParaRPr lang="en-IN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0" y="0"/>
            <a:ext cx="864096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dirty="0" smtClean="0">
                <a:solidFill>
                  <a:srgbClr val="FF0000"/>
                </a:solidFill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Mono- or </a:t>
            </a:r>
            <a:r>
              <a:rPr lang="en-IN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unidentate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ligands</a:t>
            </a:r>
            <a:endParaRPr lang="en-IN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endParaRPr lang="en-IN" sz="32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179512" y="764704"/>
            <a:ext cx="8640960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IN" sz="32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which donate a single pair of electron  to a metal atom. 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Examples</a:t>
            </a:r>
          </a:p>
        </p:txBody>
      </p:sp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1475656" y="3501008"/>
          <a:ext cx="6330828" cy="2592288"/>
        </p:xfrm>
        <a:graphic>
          <a:graphicData uri="http://schemas.openxmlformats.org/presentationml/2006/ole">
            <p:oleObj spid="_x0000_s104450" name="CS ChemDraw Drawing" r:id="rId3" imgW="1709605" imgH="700819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864096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dirty="0" smtClean="0">
                <a:solidFill>
                  <a:srgbClr val="FF0000"/>
                </a:solidFill>
              </a:rPr>
              <a:t> </a:t>
            </a:r>
            <a:r>
              <a:rPr lang="en-IN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Bidentate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ligands</a:t>
            </a:r>
            <a:endParaRPr lang="en-IN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endParaRPr lang="en-I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980728"/>
            <a:ext cx="820891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which donate two pairs of electron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have the ability to link with central metal ion at two positions</a:t>
            </a:r>
          </a:p>
          <a:p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IN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2195736" y="2492896"/>
          <a:ext cx="4880416" cy="4021586"/>
        </p:xfrm>
        <a:graphic>
          <a:graphicData uri="http://schemas.openxmlformats.org/presentationml/2006/ole">
            <p:oleObj spid="_x0000_s82949" name="CS ChemDraw Drawing" r:id="rId3" imgW="3013745" imgH="2482241" progId="ChemDraw.Document.6.0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467544" y="2492896"/>
            <a:ext cx="114646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864096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dirty="0" smtClean="0">
                <a:solidFill>
                  <a:srgbClr val="FF0000"/>
                </a:solidFill>
              </a:rPr>
              <a:t> </a:t>
            </a:r>
            <a:r>
              <a:rPr lang="en-IN" sz="3200" dirty="0" smtClean="0">
                <a:solidFill>
                  <a:srgbClr val="FF0000"/>
                </a:solidFill>
              </a:rPr>
              <a:t>Tridentate </a:t>
            </a:r>
            <a:r>
              <a:rPr lang="en-IN" sz="3200" dirty="0" err="1" smtClean="0">
                <a:solidFill>
                  <a:srgbClr val="FF0000"/>
                </a:solidFill>
              </a:rPr>
              <a:t>ligands</a:t>
            </a:r>
            <a:endParaRPr lang="en-IN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endParaRPr lang="en-I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980728"/>
            <a:ext cx="820891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which donate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pairs of electron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i.e.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have the ability to link with central metal ion at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positions</a:t>
            </a:r>
          </a:p>
          <a:p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IN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7544" y="2492896"/>
            <a:ext cx="114646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Examples</a:t>
            </a:r>
          </a:p>
        </p:txBody>
      </p:sp>
      <p:graphicFrame>
        <p:nvGraphicFramePr>
          <p:cNvPr id="105475" name="Object 3"/>
          <p:cNvGraphicFramePr>
            <a:graphicFrameLocks noChangeAspect="1"/>
          </p:cNvGraphicFramePr>
          <p:nvPr/>
        </p:nvGraphicFramePr>
        <p:xfrm>
          <a:off x="1403648" y="3356992"/>
          <a:ext cx="6228039" cy="2412975"/>
        </p:xfrm>
        <a:graphic>
          <a:graphicData uri="http://schemas.openxmlformats.org/presentationml/2006/ole">
            <p:oleObj spid="_x0000_s105475" name="CS ChemDraw Drawing" r:id="rId3" imgW="3158986" imgH="1223496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864096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dirty="0" smtClean="0">
                <a:solidFill>
                  <a:srgbClr val="FF0000"/>
                </a:solidFill>
              </a:rPr>
              <a:t> </a:t>
            </a:r>
            <a:r>
              <a:rPr lang="en-IN" sz="3200" b="1" dirty="0" err="1" smtClean="0">
                <a:solidFill>
                  <a:srgbClr val="FF0000"/>
                </a:solidFill>
              </a:rPr>
              <a:t>Tetradentate</a:t>
            </a:r>
            <a:r>
              <a:rPr lang="en-IN" sz="3200" b="1" dirty="0" smtClean="0">
                <a:solidFill>
                  <a:srgbClr val="FF0000"/>
                </a:solidFill>
              </a:rPr>
              <a:t> </a:t>
            </a:r>
            <a:r>
              <a:rPr lang="en-IN" sz="3200" b="1" dirty="0" err="1" smtClean="0">
                <a:solidFill>
                  <a:srgbClr val="FF0000"/>
                </a:solidFill>
              </a:rPr>
              <a:t>ligands</a:t>
            </a:r>
            <a:r>
              <a:rPr lang="en-IN" sz="3200" dirty="0" smtClean="0">
                <a:solidFill>
                  <a:srgbClr val="FF0000"/>
                </a:solidFill>
              </a:rPr>
              <a:t> </a:t>
            </a:r>
            <a:endParaRPr lang="en-IN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endParaRPr lang="en-I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980728"/>
            <a:ext cx="820891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which donate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four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pairs of electron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i.e.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have the ability to link with central metal ion at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four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positions</a:t>
            </a:r>
          </a:p>
          <a:p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IN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7544" y="2492896"/>
            <a:ext cx="114646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Examples</a:t>
            </a:r>
          </a:p>
        </p:txBody>
      </p:sp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2339752" y="3356992"/>
          <a:ext cx="4265478" cy="2206029"/>
        </p:xfrm>
        <a:graphic>
          <a:graphicData uri="http://schemas.openxmlformats.org/presentationml/2006/ole">
            <p:oleObj spid="_x0000_s106499" name="CS ChemDraw Drawing" r:id="rId3" imgW="1848415" imgH="955145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864096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dirty="0" smtClean="0">
                <a:solidFill>
                  <a:srgbClr val="FF0000"/>
                </a:solidFill>
              </a:rPr>
              <a:t> </a:t>
            </a:r>
            <a:r>
              <a:rPr lang="en-IN" sz="3200" b="1" dirty="0" err="1" smtClean="0">
                <a:solidFill>
                  <a:srgbClr val="FF0000"/>
                </a:solidFill>
              </a:rPr>
              <a:t>Pentadentate</a:t>
            </a:r>
            <a:r>
              <a:rPr lang="en-IN" sz="3200" b="1" dirty="0" smtClean="0">
                <a:solidFill>
                  <a:srgbClr val="FF0000"/>
                </a:solidFill>
              </a:rPr>
              <a:t> </a:t>
            </a:r>
            <a:r>
              <a:rPr lang="en-IN" sz="3200" b="1" dirty="0" err="1" smtClean="0">
                <a:solidFill>
                  <a:srgbClr val="FF0000"/>
                </a:solidFill>
              </a:rPr>
              <a:t>ligands</a:t>
            </a:r>
            <a:endParaRPr lang="en-IN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endParaRPr lang="en-I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980728"/>
            <a:ext cx="820891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which donate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five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pairs of electron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i.e.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have the ability to link with central metal ion at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five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positions</a:t>
            </a:r>
          </a:p>
          <a:p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IN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7544" y="2492896"/>
            <a:ext cx="114646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Examples</a:t>
            </a:r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2411760" y="2924944"/>
          <a:ext cx="4001969" cy="3563962"/>
        </p:xfrm>
        <a:graphic>
          <a:graphicData uri="http://schemas.openxmlformats.org/presentationml/2006/ole">
            <p:oleObj spid="_x0000_s107523" name="CS ChemDraw Drawing" r:id="rId3" imgW="1697123" imgH="1511176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864096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b="1" dirty="0" err="1" smtClean="0">
                <a:solidFill>
                  <a:srgbClr val="FF0000"/>
                </a:solidFill>
              </a:rPr>
              <a:t>Hexadentate</a:t>
            </a:r>
            <a:r>
              <a:rPr lang="en-IN" sz="3200" b="1" dirty="0" smtClean="0">
                <a:solidFill>
                  <a:srgbClr val="FF0000"/>
                </a:solidFill>
              </a:rPr>
              <a:t> </a:t>
            </a:r>
            <a:r>
              <a:rPr lang="en-IN" sz="3200" b="1" dirty="0" err="1" smtClean="0">
                <a:solidFill>
                  <a:srgbClr val="FF0000"/>
                </a:solidFill>
              </a:rPr>
              <a:t>ligands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980728"/>
            <a:ext cx="820891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which donate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six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pairs of electron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i.e.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have the ability to link with central metal ion at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six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positions</a:t>
            </a:r>
          </a:p>
          <a:p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IN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7544" y="2492896"/>
            <a:ext cx="114646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Examples</a:t>
            </a:r>
          </a:p>
        </p:txBody>
      </p:sp>
      <p:graphicFrame>
        <p:nvGraphicFramePr>
          <p:cNvPr id="108547" name="Object 3"/>
          <p:cNvGraphicFramePr>
            <a:graphicFrameLocks noChangeAspect="1"/>
          </p:cNvGraphicFramePr>
          <p:nvPr/>
        </p:nvGraphicFramePr>
        <p:xfrm>
          <a:off x="2123728" y="2996952"/>
          <a:ext cx="4287867" cy="3239293"/>
        </p:xfrm>
        <a:graphic>
          <a:graphicData uri="http://schemas.openxmlformats.org/presentationml/2006/ole">
            <p:oleObj spid="_x0000_s108547" name="CS ChemDraw Drawing" r:id="rId3" imgW="2473253" imgH="1868219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407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CS ChemDraw Drawing</vt:lpstr>
      <vt:lpstr>Slide 1</vt:lpstr>
      <vt:lpstr>Ligands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145</cp:revision>
  <dcterms:created xsi:type="dcterms:W3CDTF">2019-12-17T10:24:49Z</dcterms:created>
  <dcterms:modified xsi:type="dcterms:W3CDTF">2020-04-24T17:48:53Z</dcterms:modified>
</cp:coreProperties>
</file>