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301" r:id="rId3"/>
    <p:sldId id="314" r:id="rId4"/>
    <p:sldId id="312" r:id="rId5"/>
    <p:sldId id="315" r:id="rId6"/>
    <p:sldId id="313" r:id="rId7"/>
    <p:sldId id="316" r:id="rId8"/>
    <p:sldId id="317" r:id="rId9"/>
    <p:sldId id="318" r:id="rId10"/>
    <p:sldId id="319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20-Apr-20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20-Apr-20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20-Apr-20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20-Apr-20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20-Apr-20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20-Apr-20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40014-986D-47D3-B564-5C6F2E08D09C}" type="datetimeFigureOut">
              <a:rPr lang="en-US" smtClean="0"/>
              <a:pPr/>
              <a:t>20-Apr-20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685165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endParaRPr lang="en-IN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200150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charset="0"/>
                <a:cs typeface="+mn-cs"/>
              </a:rPr>
              <a:t>Amino Acids</a:t>
            </a:r>
            <a:endParaRPr lang="de-DE" sz="3600" b="1" dirty="0">
              <a:solidFill>
                <a:srgbClr val="FF0000"/>
              </a:solidFill>
              <a:latin typeface="Times New Roman" charset="0"/>
              <a:cs typeface="+mn-cs"/>
            </a:endParaRPr>
          </a:p>
          <a:p>
            <a:pPr algn="ctr">
              <a:defRPr/>
            </a:pPr>
            <a:endParaRPr lang="en-IN" dirty="0">
              <a:latin typeface="Times New Roman" charset="0"/>
              <a:cs typeface="+mn-cs"/>
            </a:endParaRPr>
          </a:p>
          <a:p>
            <a:pPr algn="ctr">
              <a:defRPr/>
            </a:pPr>
            <a:endParaRPr lang="en-IN" dirty="0">
              <a:latin typeface="Times New Roman" charset="0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7400" y="4337050"/>
            <a:ext cx="4724400" cy="1692771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 eaLnBrk="0" hangingPunct="0">
              <a:buClr>
                <a:schemeClr val="accent1"/>
              </a:buClr>
              <a:buSzPct val="70000"/>
              <a:defRPr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Course Instructor: Dr. </a:t>
            </a:r>
            <a:r>
              <a:rPr lang="en-US" sz="2000" b="1" dirty="0" err="1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Atul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 Kumar Singh</a:t>
            </a:r>
          </a:p>
          <a:p>
            <a:pPr algn="ctr" eaLnBrk="0" hangingPunct="0">
              <a:buClr>
                <a:schemeClr val="accent1"/>
              </a:buClr>
              <a:buSzPct val="70000"/>
              <a:defRPr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Assistant Professor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Department of Chemistry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M. L. </a:t>
            </a:r>
            <a:r>
              <a:rPr lang="en-US" sz="2000" b="1" dirty="0" err="1" smtClean="0">
                <a:cs typeface="Times New Roman" pitchFamily="18" charset="0"/>
              </a:rPr>
              <a:t>Arya</a:t>
            </a:r>
            <a:r>
              <a:rPr lang="en-US" sz="2000" b="1" dirty="0" smtClean="0">
                <a:cs typeface="Times New Roman" pitchFamily="18" charset="0"/>
              </a:rPr>
              <a:t> College, </a:t>
            </a:r>
            <a:r>
              <a:rPr lang="en-US" sz="2000" b="1" dirty="0" err="1" smtClean="0">
                <a:cs typeface="Times New Roman" pitchFamily="18" charset="0"/>
              </a:rPr>
              <a:t>Kasba</a:t>
            </a:r>
            <a:endParaRPr lang="en-US" sz="2000" b="1" dirty="0" smtClean="0"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err="1" smtClean="0">
                <a:cs typeface="Times New Roman" pitchFamily="18" charset="0"/>
              </a:rPr>
              <a:t>Purnia</a:t>
            </a:r>
            <a:r>
              <a:rPr lang="en-US" sz="2000" b="1" dirty="0" smtClean="0">
                <a:cs typeface="Times New Roman" pitchFamily="18" charset="0"/>
              </a:rPr>
              <a:t> -854330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India</a:t>
            </a:r>
          </a:p>
        </p:txBody>
      </p:sp>
      <p:pic>
        <p:nvPicPr>
          <p:cNvPr id="8" name="Picture 7" descr="G:\C-D-\mlapup\CD31 160219\logo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2203450"/>
            <a:ext cx="1833563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/>
          <p:cNvSpPr txBox="1">
            <a:spLocks/>
          </p:cNvSpPr>
          <p:nvPr/>
        </p:nvSpPr>
        <p:spPr>
          <a:xfrm>
            <a:off x="467544" y="1124744"/>
            <a:ext cx="82089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15616" y="260648"/>
            <a:ext cx="72168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Amino </a:t>
            </a:r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Acids with </a:t>
            </a:r>
            <a:r>
              <a:rPr lang="en-IN" sz="3200" b="1" dirty="0" err="1" smtClean="0">
                <a:latin typeface="Times New Roman" pitchFamily="18" charset="0"/>
                <a:cs typeface="Times New Roman" pitchFamily="18" charset="0"/>
              </a:rPr>
              <a:t>Ionizable</a:t>
            </a:r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 Side Chains</a:t>
            </a:r>
            <a:endParaRPr lang="en-IN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6563" name="Object 3"/>
          <p:cNvGraphicFramePr>
            <a:graphicFrameLocks noChangeAspect="1"/>
          </p:cNvGraphicFramePr>
          <p:nvPr/>
        </p:nvGraphicFramePr>
        <p:xfrm>
          <a:off x="395536" y="2780928"/>
          <a:ext cx="8397425" cy="2499270"/>
        </p:xfrm>
        <a:graphic>
          <a:graphicData uri="http://schemas.openxmlformats.org/presentationml/2006/ole">
            <p:oleObj spid="_x0000_s66563" name="CS ChemDraw Drawing" r:id="rId3" imgW="4208956" imgH="1252302" progId="ChemDraw.Document.6.0">
              <p:embed/>
            </p:oleObj>
          </a:graphicData>
        </a:graphic>
      </p:graphicFrame>
      <p:sp>
        <p:nvSpPr>
          <p:cNvPr id="6" name="Rectangle 5"/>
          <p:cNvSpPr/>
          <p:nvPr/>
        </p:nvSpPr>
        <p:spPr>
          <a:xfrm>
            <a:off x="2483768" y="1556792"/>
            <a:ext cx="43412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onizable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side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hains is basic in nature</a:t>
            </a:r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2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04452" name="Text Box 6"/>
          <p:cNvSpPr txBox="1">
            <a:spLocks noChangeArrowheads="1"/>
          </p:cNvSpPr>
          <p:nvPr/>
        </p:nvSpPr>
        <p:spPr bwMode="auto">
          <a:xfrm>
            <a:off x="2915816" y="2132856"/>
            <a:ext cx="316682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5400" b="1" dirty="0">
                <a:solidFill>
                  <a:srgbClr val="FF0000"/>
                </a:solidFill>
              </a:rPr>
              <a:t>T</a:t>
            </a:r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de-DE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de-DE" sz="5400" b="1" dirty="0">
                <a:solidFill>
                  <a:schemeClr val="accent6">
                    <a:lumMod val="50000"/>
                  </a:schemeClr>
                </a:solidFill>
              </a:rPr>
              <a:t>n</a:t>
            </a:r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5400" b="1" dirty="0">
                <a:solidFill>
                  <a:schemeClr val="accent6"/>
                </a:solidFill>
              </a:rPr>
              <a:t> </a:t>
            </a:r>
            <a:r>
              <a:rPr lang="de-DE" sz="5400" b="1" dirty="0" smtClean="0">
                <a:solidFill>
                  <a:srgbClr val="FF0000"/>
                </a:solidFill>
              </a:rPr>
              <a:t>y</a:t>
            </a:r>
            <a:r>
              <a:rPr lang="de-DE" sz="5400" b="1" dirty="0" smtClean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de-DE" sz="5400" b="1" dirty="0" smtClean="0">
                <a:solidFill>
                  <a:schemeClr val="accent1">
                    <a:lumMod val="50000"/>
                  </a:schemeClr>
                </a:solidFill>
              </a:rPr>
              <a:t>u</a:t>
            </a:r>
            <a:endParaRPr lang="de-DE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Classification of Amino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Acids</a:t>
            </a:r>
            <a:endParaRPr lang="en-IN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itle 5"/>
          <p:cNvSpPr txBox="1">
            <a:spLocks/>
          </p:cNvSpPr>
          <p:nvPr/>
        </p:nvSpPr>
        <p:spPr>
          <a:xfrm>
            <a:off x="0" y="836712"/>
            <a:ext cx="8964488" cy="36724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Depending on the position of amino group with respect to carbonyl group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amino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acids may be classified as </a:t>
            </a:r>
            <a:r>
              <a:rPr lang="el-GR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α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l-GR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β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l-GR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γ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l-GR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δ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etc.</a:t>
            </a: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just">
              <a:spcBef>
                <a:spcPct val="0"/>
              </a:spcBef>
              <a:defRPr/>
            </a:pP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Examples 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of </a:t>
            </a:r>
            <a:r>
              <a:rPr lang="el-GR" sz="3200" b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amino 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acids</a:t>
            </a:r>
            <a:endParaRPr lang="en-IN" sz="32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61442" name="Object 2"/>
          <p:cNvGraphicFramePr>
            <a:graphicFrameLocks noChangeAspect="1"/>
          </p:cNvGraphicFramePr>
          <p:nvPr/>
        </p:nvGraphicFramePr>
        <p:xfrm>
          <a:off x="1403648" y="3284984"/>
          <a:ext cx="6644177" cy="3573016"/>
        </p:xfrm>
        <a:graphic>
          <a:graphicData uri="http://schemas.openxmlformats.org/presentationml/2006/ole">
            <p:oleObj spid="_x0000_s61442" name="CS ChemDraw Drawing" r:id="rId3" imgW="4392020" imgH="2361710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/>
          <p:cNvSpPr txBox="1">
            <a:spLocks/>
          </p:cNvSpPr>
          <p:nvPr/>
        </p:nvSpPr>
        <p:spPr>
          <a:xfrm>
            <a:off x="0" y="260648"/>
            <a:ext cx="8964488" cy="60932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Examples of </a:t>
            </a:r>
            <a:r>
              <a:rPr lang="el-GR" sz="3200" dirty="0" smtClean="0">
                <a:latin typeface="Times New Roman" pitchFamily="18" charset="0"/>
                <a:cs typeface="Times New Roman" pitchFamily="18" charset="0"/>
              </a:rPr>
              <a:t>β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amino acids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en-IN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en-IN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Examples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l-GR" sz="3200" dirty="0" smtClean="0">
                <a:latin typeface="Times New Roman" pitchFamily="18" charset="0"/>
                <a:cs typeface="Times New Roman" pitchFamily="18" charset="0"/>
              </a:rPr>
              <a:t>γ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-amino acids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5062" name="Object 6"/>
          <p:cNvGraphicFramePr>
            <a:graphicFrameLocks noChangeAspect="1"/>
          </p:cNvGraphicFramePr>
          <p:nvPr/>
        </p:nvGraphicFramePr>
        <p:xfrm>
          <a:off x="1187624" y="1196752"/>
          <a:ext cx="6840759" cy="1705669"/>
        </p:xfrm>
        <a:graphic>
          <a:graphicData uri="http://schemas.openxmlformats.org/presentationml/2006/ole">
            <p:oleObj spid="_x0000_s45062" name="CS ChemDraw Drawing" r:id="rId3" imgW="3603786" imgH="898670" progId="ChemDraw.Document.6.0">
              <p:embed/>
            </p:oleObj>
          </a:graphicData>
        </a:graphic>
      </p:graphicFrame>
      <p:graphicFrame>
        <p:nvGraphicFramePr>
          <p:cNvPr id="45063" name="Object 7"/>
          <p:cNvGraphicFramePr>
            <a:graphicFrameLocks noChangeAspect="1"/>
          </p:cNvGraphicFramePr>
          <p:nvPr/>
        </p:nvGraphicFramePr>
        <p:xfrm>
          <a:off x="1043608" y="4365104"/>
          <a:ext cx="7071009" cy="1728192"/>
        </p:xfrm>
        <a:graphic>
          <a:graphicData uri="http://schemas.openxmlformats.org/presentationml/2006/ole">
            <p:oleObj spid="_x0000_s45063" name="CS ChemDraw Drawing" r:id="rId4" imgW="3617402" imgH="885025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ACID–BASE BEHAVIOR OF AMINO </a:t>
            </a:r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ACIDS : </a:t>
            </a:r>
            <a:r>
              <a:rPr lang="en-IN" sz="3200" b="1" dirty="0" err="1" smtClean="0">
                <a:latin typeface="Times New Roman" pitchFamily="18" charset="0"/>
                <a:cs typeface="Times New Roman" pitchFamily="18" charset="0"/>
              </a:rPr>
              <a:t>Zwitterion</a:t>
            </a:r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, or </a:t>
            </a:r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Inner </a:t>
            </a:r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salt.</a:t>
            </a:r>
            <a:endParaRPr lang="en-IN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268760"/>
            <a:ext cx="856895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Amino acids are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amphoteric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substance in nature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i.e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they can exists as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cations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anions.</a:t>
            </a:r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Amino acids in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solid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state exist as zwitterions. In zwitterions the carboxylic group transfer a proton to the amino group.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0417" name="Object 1"/>
          <p:cNvGraphicFramePr>
            <a:graphicFrameLocks noChangeAspect="1"/>
          </p:cNvGraphicFramePr>
          <p:nvPr/>
        </p:nvGraphicFramePr>
        <p:xfrm>
          <a:off x="2123728" y="4869160"/>
          <a:ext cx="4363818" cy="1224136"/>
        </p:xfrm>
        <a:graphic>
          <a:graphicData uri="http://schemas.openxmlformats.org/presentationml/2006/ole">
            <p:oleObj spid="_x0000_s60417" name="CS ChemDraw Drawing" r:id="rId3" imgW="2444129" imgH="685279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60648"/>
            <a:ext cx="8568952" cy="1315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strong acidic solutions the amino group of an amino acid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becomes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Protonated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sz="2800" dirty="0"/>
          </a:p>
        </p:txBody>
      </p:sp>
      <p:graphicFrame>
        <p:nvGraphicFramePr>
          <p:cNvPr id="46083" name="Object 3"/>
          <p:cNvGraphicFramePr>
            <a:graphicFrameLocks noChangeAspect="1"/>
          </p:cNvGraphicFramePr>
          <p:nvPr/>
        </p:nvGraphicFramePr>
        <p:xfrm>
          <a:off x="971600" y="1916832"/>
          <a:ext cx="7277896" cy="1608131"/>
        </p:xfrm>
        <a:graphic>
          <a:graphicData uri="http://schemas.openxmlformats.org/presentationml/2006/ole">
            <p:oleObj spid="_x0000_s46083" name="CS ChemDraw Drawing" r:id="rId3" imgW="4196474" imgH="927476" progId="ChemDraw.Document.6.0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323528" y="3717032"/>
            <a:ext cx="84969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strong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basic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solutions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carboxylic acid group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 amino acid becomes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deprotonated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6084" name="Object 4"/>
          <p:cNvGraphicFramePr>
            <a:graphicFrameLocks noChangeAspect="1"/>
          </p:cNvGraphicFramePr>
          <p:nvPr/>
        </p:nvGraphicFramePr>
        <p:xfrm>
          <a:off x="1182096" y="5157192"/>
          <a:ext cx="6893284" cy="1368152"/>
        </p:xfrm>
        <a:graphic>
          <a:graphicData uri="http://schemas.openxmlformats.org/presentationml/2006/ole">
            <p:oleObj spid="_x0000_s46084" name="CS ChemDraw Drawing" r:id="rId4" imgW="4167729" imgH="827035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/>
          <p:cNvSpPr txBox="1">
            <a:spLocks/>
          </p:cNvSpPr>
          <p:nvPr/>
        </p:nvSpPr>
        <p:spPr>
          <a:xfrm>
            <a:off x="467544" y="1124744"/>
            <a:ext cx="82089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7664" y="260648"/>
            <a:ext cx="66396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Isoelectric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point or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isoionic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point</a:t>
            </a:r>
            <a:endParaRPr lang="en-IN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196752"/>
            <a:ext cx="882047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Isoelectric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point is the pH at which an amino acid will not migrate in an electric field.</a:t>
            </a:r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This means it is the pH at which the amino acid is neutral, i.e. the concentration of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zwitterion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form is maximum. </a:t>
            </a:r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Isoelectric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point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is denoted by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Its numerical 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value is 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the average 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of the two </a:t>
            </a:r>
            <a:r>
              <a:rPr lang="en-IN" sz="32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IN" sz="32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IN" sz="3200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IN" sz="32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/>
          <p:cNvSpPr txBox="1">
            <a:spLocks/>
          </p:cNvSpPr>
          <p:nvPr/>
        </p:nvSpPr>
        <p:spPr>
          <a:xfrm>
            <a:off x="467544" y="1124744"/>
            <a:ext cx="82089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5536" y="1124744"/>
            <a:ext cx="2181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For Example</a:t>
            </a:r>
            <a:endParaRPr lang="en-IN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7110" name="Object 6"/>
          <p:cNvGraphicFramePr>
            <a:graphicFrameLocks noChangeAspect="1"/>
          </p:cNvGraphicFramePr>
          <p:nvPr/>
        </p:nvGraphicFramePr>
        <p:xfrm>
          <a:off x="249238" y="2420938"/>
          <a:ext cx="8680450" cy="2592387"/>
        </p:xfrm>
        <a:graphic>
          <a:graphicData uri="http://schemas.openxmlformats.org/presentationml/2006/ole">
            <p:oleObj spid="_x0000_s47110" name="CS ChemDraw Drawing" r:id="rId3" imgW="4193826" imgH="1252302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/>
          <p:cNvSpPr txBox="1">
            <a:spLocks/>
          </p:cNvSpPr>
          <p:nvPr/>
        </p:nvSpPr>
        <p:spPr>
          <a:xfrm>
            <a:off x="467544" y="1124744"/>
            <a:ext cx="82089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71600" y="476672"/>
            <a:ext cx="69427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Amino Acids with Neutral Side Chains</a:t>
            </a:r>
            <a:endParaRPr lang="en-IN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4515" name="Object 3"/>
          <p:cNvGraphicFramePr>
            <a:graphicFrameLocks noChangeAspect="1"/>
          </p:cNvGraphicFramePr>
          <p:nvPr/>
        </p:nvGraphicFramePr>
        <p:xfrm>
          <a:off x="1043608" y="2060848"/>
          <a:ext cx="6564897" cy="3660799"/>
        </p:xfrm>
        <a:graphic>
          <a:graphicData uri="http://schemas.openxmlformats.org/presentationml/2006/ole">
            <p:oleObj spid="_x0000_s64515" name="CS ChemDraw Drawing" r:id="rId3" imgW="3056864" imgH="1704859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/>
          <p:cNvSpPr txBox="1">
            <a:spLocks/>
          </p:cNvSpPr>
          <p:nvPr/>
        </p:nvSpPr>
        <p:spPr>
          <a:xfrm>
            <a:off x="467544" y="1124744"/>
            <a:ext cx="82089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15616" y="332656"/>
            <a:ext cx="72168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Amino Acids with </a:t>
            </a:r>
            <a:r>
              <a:rPr lang="en-IN" sz="3200" b="1" dirty="0" err="1" smtClean="0">
                <a:latin typeface="Times New Roman" pitchFamily="18" charset="0"/>
                <a:cs typeface="Times New Roman" pitchFamily="18" charset="0"/>
              </a:rPr>
              <a:t>Ionizable</a:t>
            </a:r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Side Chains</a:t>
            </a:r>
            <a:endParaRPr lang="en-IN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5539" name="Object 3"/>
          <p:cNvGraphicFramePr>
            <a:graphicFrameLocks noChangeAspect="1"/>
          </p:cNvGraphicFramePr>
          <p:nvPr/>
        </p:nvGraphicFramePr>
        <p:xfrm>
          <a:off x="467543" y="1628800"/>
          <a:ext cx="8459967" cy="4536504"/>
        </p:xfrm>
        <a:graphic>
          <a:graphicData uri="http://schemas.openxmlformats.org/presentationml/2006/ole">
            <p:oleObj spid="_x0000_s65539" name="CS ChemDraw Drawing" r:id="rId3" imgW="4271364" imgH="2290075" progId="ChemDraw.Document.6.0">
              <p:embed/>
            </p:oleObj>
          </a:graphicData>
        </a:graphic>
      </p:graphicFrame>
      <p:sp>
        <p:nvSpPr>
          <p:cNvPr id="6" name="Rectangle 5"/>
          <p:cNvSpPr/>
          <p:nvPr/>
        </p:nvSpPr>
        <p:spPr>
          <a:xfrm>
            <a:off x="2411760" y="1052736"/>
            <a:ext cx="40254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ionizable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side chains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acidic in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nature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</TotalTime>
  <Words>262</Words>
  <Application>Microsoft Office PowerPoint</Application>
  <PresentationFormat>On-screen Show (4:3)</PresentationFormat>
  <Paragraphs>34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CS ChemDraw Drawing</vt:lpstr>
      <vt:lpstr>Slide 1</vt:lpstr>
      <vt:lpstr>Classification of Amino Acids</vt:lpstr>
      <vt:lpstr>Slide 3</vt:lpstr>
      <vt:lpstr>ACID–BASE BEHAVIOR OF AMINO ACIDS : Zwitterion, or Inner salt.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MLAC KASBA</dc:creator>
  <cp:lastModifiedBy>ATUL</cp:lastModifiedBy>
  <cp:revision>106</cp:revision>
  <dcterms:created xsi:type="dcterms:W3CDTF">2019-12-17T10:24:49Z</dcterms:created>
  <dcterms:modified xsi:type="dcterms:W3CDTF">2020-04-20T07:02:46Z</dcterms:modified>
</cp:coreProperties>
</file>