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4" r:id="rId4"/>
    <p:sldId id="312" r:id="rId5"/>
    <p:sldId id="315" r:id="rId6"/>
    <p:sldId id="313" r:id="rId7"/>
    <p:sldId id="316" r:id="rId8"/>
    <p:sldId id="317" r:id="rId9"/>
    <p:sldId id="318" r:id="rId10"/>
    <p:sldId id="31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Amino Acids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60648"/>
            <a:ext cx="7216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Amino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Acids with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Ionizable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Side Chains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95536" y="2780928"/>
          <a:ext cx="8397425" cy="2499270"/>
        </p:xfrm>
        <a:graphic>
          <a:graphicData uri="http://schemas.openxmlformats.org/presentationml/2006/ole">
            <p:oleObj spid="_x0000_s66563" name="CS ChemDraw Drawing" r:id="rId3" imgW="4208956" imgH="1252302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483768" y="1556792"/>
            <a:ext cx="4341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onizable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side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hains is basic in nature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Classification of Amino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Acids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0" y="836712"/>
            <a:ext cx="8964488" cy="3672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Depending on the position of amino group with respect to carbonyl group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amino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acids may be classified as </a:t>
            </a:r>
            <a:r>
              <a:rPr lang="el-G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β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γ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δ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etc.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Examples 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amino 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acids</a:t>
            </a:r>
            <a:endParaRPr lang="en-IN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403648" y="3284984"/>
          <a:ext cx="6644177" cy="3573016"/>
        </p:xfrm>
        <a:graphic>
          <a:graphicData uri="http://schemas.openxmlformats.org/presentationml/2006/ole">
            <p:oleObj spid="_x0000_s61442" name="CS ChemDraw Drawing" r:id="rId3" imgW="4392020" imgH="23617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26064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Examples of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amino acids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-amino acids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187624" y="1196752"/>
          <a:ext cx="6840759" cy="1705669"/>
        </p:xfrm>
        <a:graphic>
          <a:graphicData uri="http://schemas.openxmlformats.org/presentationml/2006/ole">
            <p:oleObj spid="_x0000_s45062" name="CS ChemDraw Drawing" r:id="rId3" imgW="3603786" imgH="898670" progId="ChemDraw.Document.6.0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043608" y="4365104"/>
          <a:ext cx="7071009" cy="1728192"/>
        </p:xfrm>
        <a:graphic>
          <a:graphicData uri="http://schemas.openxmlformats.org/presentationml/2006/ole">
            <p:oleObj spid="_x0000_s45063" name="CS ChemDraw Drawing" r:id="rId4" imgW="3617402" imgH="88502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ACID–BASE BEHAVIOR OF AMINO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ACIDS :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Zwitterion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Inner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salt.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Amino acids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amphoteric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substance in nature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they can exists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anions.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Amino acids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exist as zwitterions. In zwitterions the carboxylic group transfer a proton to the amino group.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2123728" y="4869160"/>
          <a:ext cx="4363818" cy="1224136"/>
        </p:xfrm>
        <a:graphic>
          <a:graphicData uri="http://schemas.openxmlformats.org/presentationml/2006/ole">
            <p:oleObj spid="_x0000_s60417" name="CS ChemDraw Drawing" r:id="rId3" imgW="2444129" imgH="68527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1315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strong acidic solutions the amino group of an amino acid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Protonated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971600" y="1916832"/>
          <a:ext cx="7277896" cy="1608131"/>
        </p:xfrm>
        <a:graphic>
          <a:graphicData uri="http://schemas.openxmlformats.org/presentationml/2006/ole">
            <p:oleObj spid="_x0000_s46083" name="CS ChemDraw Drawing" r:id="rId3" imgW="4196474" imgH="927476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371703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strong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carboxylic acid group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amino acid becomes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deprotonated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182096" y="5157192"/>
          <a:ext cx="6893284" cy="1368152"/>
        </p:xfrm>
        <a:graphic>
          <a:graphicData uri="http://schemas.openxmlformats.org/presentationml/2006/ole">
            <p:oleObj spid="_x0000_s46084" name="CS ChemDraw Drawing" r:id="rId4" imgW="4167729" imgH="82703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260648"/>
            <a:ext cx="6639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point or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isoionic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point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96752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point is the pH at which an amino acid will not migrate in an electric field.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means it is the pH at which the amino acid is neutral, i.e. the concentration of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zwitterion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form is maximum. 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point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denoted by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Its numerical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value is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of the two </a:t>
            </a:r>
            <a:r>
              <a:rPr lang="en-IN" sz="3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sz="32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24744"/>
            <a:ext cx="2181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49238" y="2420938"/>
          <a:ext cx="8680450" cy="2592387"/>
        </p:xfrm>
        <a:graphic>
          <a:graphicData uri="http://schemas.openxmlformats.org/presentationml/2006/ole">
            <p:oleObj spid="_x0000_s47110" name="CS ChemDraw Drawing" r:id="rId3" imgW="4193826" imgH="125230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76672"/>
            <a:ext cx="6942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Amino Acids with Neutral Side Chains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043608" y="2060848"/>
          <a:ext cx="6564897" cy="3660799"/>
        </p:xfrm>
        <a:graphic>
          <a:graphicData uri="http://schemas.openxmlformats.org/presentationml/2006/ole">
            <p:oleObj spid="_x0000_s64515" name="CS ChemDraw Drawing" r:id="rId3" imgW="3056864" imgH="170485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332656"/>
            <a:ext cx="7216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Amino Acids with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Ionizable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Side Chains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67543" y="1628800"/>
          <a:ext cx="8459967" cy="4536504"/>
        </p:xfrm>
        <a:graphic>
          <a:graphicData uri="http://schemas.openxmlformats.org/presentationml/2006/ole">
            <p:oleObj spid="_x0000_s65539" name="CS ChemDraw Drawing" r:id="rId3" imgW="4271364" imgH="2290075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411760" y="1052736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ionizable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side chains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acidic 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nature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262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Slide 1</vt:lpstr>
      <vt:lpstr>Classification of Amino Acids</vt:lpstr>
      <vt:lpstr>Slide 3</vt:lpstr>
      <vt:lpstr>ACID–BASE BEHAVIOR OF AMINO ACIDS : Zwitterion, or Inner salt.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106</cp:revision>
  <dcterms:created xsi:type="dcterms:W3CDTF">2019-12-17T10:24:49Z</dcterms:created>
  <dcterms:modified xsi:type="dcterms:W3CDTF">2020-04-20T07:02:46Z</dcterms:modified>
</cp:coreProperties>
</file>