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8" r:id="rId2"/>
    <p:sldId id="276" r:id="rId3"/>
    <p:sldId id="285" r:id="rId4"/>
    <p:sldId id="301" r:id="rId5"/>
    <p:sldId id="303" r:id="rId6"/>
    <p:sldId id="304" r:id="rId7"/>
    <p:sldId id="305" r:id="rId8"/>
    <p:sldId id="306" r:id="rId9"/>
    <p:sldId id="307" r:id="rId10"/>
    <p:sldId id="309" r:id="rId11"/>
    <p:sldId id="310" r:id="rId12"/>
    <p:sldId id="311" r:id="rId13"/>
    <p:sldId id="312"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5749AC-B1A4-4ED6-B71D-43176AF4D606}" type="datetimeFigureOut">
              <a:rPr lang="en-IN" smtClean="0"/>
              <a:pPr/>
              <a:t>13-04-2020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A99427-C30D-48E1-8F94-94624EB58B24}"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39A99427-C30D-48E1-8F94-94624EB58B24}" type="slidenum">
              <a:rPr lang="en-IN" smtClean="0"/>
              <a:pPr/>
              <a:t>3</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140014-986D-47D3-B564-5C6F2E08D09C}"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140014-986D-47D3-B564-5C6F2E08D09C}" type="datetimeFigureOut">
              <a:rPr lang="en-US" smtClean="0"/>
              <a:pPr/>
              <a:t>13-Apr-20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140014-986D-47D3-B564-5C6F2E08D09C}" type="datetimeFigureOut">
              <a:rPr lang="en-US" smtClean="0"/>
              <a:pPr/>
              <a:t>13-Apr-20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140014-986D-47D3-B564-5C6F2E08D09C}" type="datetimeFigureOut">
              <a:rPr lang="en-US" smtClean="0"/>
              <a:pPr/>
              <a:t>13-Apr-20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40014-986D-47D3-B564-5C6F2E08D09C}" type="datetimeFigureOut">
              <a:rPr lang="en-US" smtClean="0"/>
              <a:pPr/>
              <a:t>13-Apr-20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140014-986D-47D3-B564-5C6F2E08D09C}" type="datetimeFigureOut">
              <a:rPr lang="en-US" smtClean="0"/>
              <a:pPr/>
              <a:t>13-Apr-20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140014-986D-47D3-B564-5C6F2E08D09C}" type="datetimeFigureOut">
              <a:rPr lang="en-US" smtClean="0"/>
              <a:pPr/>
              <a:t>13-Apr-20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40014-986D-47D3-B564-5C6F2E08D09C}" type="datetimeFigureOut">
              <a:rPr lang="en-US" smtClean="0"/>
              <a:pPr/>
              <a:t>13-Apr-20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D3891-FB19-4981-9790-E637EBE60B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4"/>
          <p:cNvSpPr>
            <a:spLocks noChangeShapeType="1"/>
          </p:cNvSpPr>
          <p:nvPr/>
        </p:nvSpPr>
        <p:spPr bwMode="auto">
          <a:xfrm>
            <a:off x="0" y="6851650"/>
            <a:ext cx="9144000" cy="0"/>
          </a:xfrm>
          <a:prstGeom prst="line">
            <a:avLst/>
          </a:prstGeom>
          <a:noFill/>
          <a:ln w="38100">
            <a:solidFill>
              <a:srgbClr val="FF0000"/>
            </a:solidFill>
            <a:round/>
            <a:headEnd/>
            <a:tailEnd/>
          </a:ln>
        </p:spPr>
        <p:txBody>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endParaRPr lang="en-IN"/>
          </a:p>
        </p:txBody>
      </p:sp>
      <p:sp>
        <p:nvSpPr>
          <p:cNvPr id="5" name="Line 5"/>
          <p:cNvSpPr>
            <a:spLocks noChangeShapeType="1"/>
          </p:cNvSpPr>
          <p:nvPr/>
        </p:nvSpPr>
        <p:spPr bwMode="auto">
          <a:xfrm>
            <a:off x="0" y="1371600"/>
            <a:ext cx="9144000" cy="0"/>
          </a:xfrm>
          <a:prstGeom prst="line">
            <a:avLst/>
          </a:prstGeom>
          <a:noFill/>
          <a:ln w="38100">
            <a:solidFill>
              <a:srgbClr val="FF0000"/>
            </a:solidFill>
            <a:round/>
            <a:headEnd/>
            <a:tailEnd/>
          </a:ln>
        </p:spPr>
        <p:txBody>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endParaRPr lang="en-IN"/>
          </a:p>
        </p:txBody>
      </p:sp>
      <p:sp>
        <p:nvSpPr>
          <p:cNvPr id="6" name="Rectangle 5"/>
          <p:cNvSpPr/>
          <p:nvPr/>
        </p:nvSpPr>
        <p:spPr>
          <a:xfrm>
            <a:off x="0" y="304800"/>
            <a:ext cx="9144000" cy="923330"/>
          </a:xfrm>
          <a:prstGeom prst="rect">
            <a:avLst/>
          </a:prstGeom>
        </p:spPr>
        <p:txBody>
          <a:bodyPr>
            <a:spAutoFit/>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pPr algn="ctr">
              <a:defRPr/>
            </a:pPr>
            <a:r>
              <a:rPr lang="en-IN" sz="3600" dirty="0" smtClean="0"/>
              <a:t>Periodic Table</a:t>
            </a:r>
            <a:endParaRPr lang="en-IN" dirty="0">
              <a:latin typeface="Times New Roman" charset="0"/>
              <a:cs typeface="+mn-cs"/>
            </a:endParaRPr>
          </a:p>
          <a:p>
            <a:pPr algn="ctr">
              <a:defRPr/>
            </a:pPr>
            <a:endParaRPr lang="en-IN" dirty="0">
              <a:latin typeface="Times New Roman" charset="0"/>
              <a:cs typeface="+mn-cs"/>
            </a:endParaRPr>
          </a:p>
        </p:txBody>
      </p:sp>
      <p:sp>
        <p:nvSpPr>
          <p:cNvPr id="7" name="Rectangle 6"/>
          <p:cNvSpPr/>
          <p:nvPr/>
        </p:nvSpPr>
        <p:spPr>
          <a:xfrm>
            <a:off x="2057400" y="4337050"/>
            <a:ext cx="4724400" cy="1692771"/>
          </a:xfrm>
          <a:prstGeom prst="rect">
            <a:avLst/>
          </a:prstGeom>
        </p:spPr>
        <p:txBody>
          <a:bodyPr>
            <a:spAutoFit/>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pPr algn="ctr" eaLnBrk="0" hangingPunct="0">
              <a:buClr>
                <a:schemeClr val="accent1"/>
              </a:buClr>
              <a:buSzPct val="70000"/>
              <a:defRPr/>
            </a:pPr>
            <a:r>
              <a:rPr lang="en-US" sz="2000" b="1" dirty="0" smtClean="0">
                <a:solidFill>
                  <a:schemeClr val="accent6">
                    <a:lumMod val="50000"/>
                  </a:schemeClr>
                </a:solidFill>
                <a:cs typeface="Times New Roman" pitchFamily="18" charset="0"/>
              </a:rPr>
              <a:t>Course Instructor: Dr. </a:t>
            </a:r>
            <a:r>
              <a:rPr lang="en-US" sz="2000" b="1" dirty="0" err="1" smtClean="0">
                <a:solidFill>
                  <a:schemeClr val="accent6">
                    <a:lumMod val="50000"/>
                  </a:schemeClr>
                </a:solidFill>
                <a:cs typeface="Times New Roman" pitchFamily="18" charset="0"/>
              </a:rPr>
              <a:t>Atul</a:t>
            </a:r>
            <a:r>
              <a:rPr lang="en-US" sz="2000" b="1" dirty="0" smtClean="0">
                <a:solidFill>
                  <a:schemeClr val="accent6">
                    <a:lumMod val="50000"/>
                  </a:schemeClr>
                </a:solidFill>
                <a:cs typeface="Times New Roman" pitchFamily="18" charset="0"/>
              </a:rPr>
              <a:t> Kumar Singh</a:t>
            </a:r>
          </a:p>
          <a:p>
            <a:pPr algn="ctr" eaLnBrk="0" hangingPunct="0">
              <a:buClr>
                <a:schemeClr val="accent1"/>
              </a:buClr>
              <a:buSzPct val="70000"/>
              <a:defRPr/>
            </a:pPr>
            <a:r>
              <a:rPr lang="en-US" sz="2000" b="1" dirty="0" smtClean="0">
                <a:solidFill>
                  <a:schemeClr val="accent6">
                    <a:lumMod val="50000"/>
                  </a:schemeClr>
                </a:solidFill>
                <a:cs typeface="Times New Roman" pitchFamily="18" charset="0"/>
              </a:rPr>
              <a:t>Assistant Professor</a:t>
            </a:r>
          </a:p>
          <a:p>
            <a:pPr algn="ctr">
              <a:lnSpc>
                <a:spcPct val="80000"/>
              </a:lnSpc>
              <a:buFont typeface="Wingdings" pitchFamily="2" charset="2"/>
              <a:buNone/>
              <a:defRPr/>
            </a:pPr>
            <a:r>
              <a:rPr lang="en-US" sz="2000" b="1" dirty="0" smtClean="0">
                <a:cs typeface="Times New Roman" pitchFamily="18" charset="0"/>
              </a:rPr>
              <a:t>Department of Chemistry </a:t>
            </a:r>
          </a:p>
          <a:p>
            <a:pPr algn="ctr">
              <a:lnSpc>
                <a:spcPct val="80000"/>
              </a:lnSpc>
              <a:buFont typeface="Wingdings" pitchFamily="2" charset="2"/>
              <a:buNone/>
              <a:defRPr/>
            </a:pPr>
            <a:r>
              <a:rPr lang="en-US" sz="2000" b="1" dirty="0" smtClean="0">
                <a:cs typeface="Times New Roman" pitchFamily="18" charset="0"/>
              </a:rPr>
              <a:t>M. L. </a:t>
            </a:r>
            <a:r>
              <a:rPr lang="en-US" sz="2000" b="1" dirty="0" err="1" smtClean="0">
                <a:cs typeface="Times New Roman" pitchFamily="18" charset="0"/>
              </a:rPr>
              <a:t>Arya</a:t>
            </a:r>
            <a:r>
              <a:rPr lang="en-US" sz="2000" b="1" dirty="0" smtClean="0">
                <a:cs typeface="Times New Roman" pitchFamily="18" charset="0"/>
              </a:rPr>
              <a:t> College, </a:t>
            </a:r>
            <a:r>
              <a:rPr lang="en-US" sz="2000" b="1" dirty="0" err="1" smtClean="0">
                <a:cs typeface="Times New Roman" pitchFamily="18" charset="0"/>
              </a:rPr>
              <a:t>Kasba</a:t>
            </a:r>
            <a:endParaRPr lang="en-US" sz="2000" b="1" dirty="0" smtClean="0">
              <a:cs typeface="Times New Roman" pitchFamily="18" charset="0"/>
            </a:endParaRPr>
          </a:p>
          <a:p>
            <a:pPr algn="ctr">
              <a:lnSpc>
                <a:spcPct val="80000"/>
              </a:lnSpc>
              <a:buFont typeface="Wingdings" pitchFamily="2" charset="2"/>
              <a:buNone/>
              <a:defRPr/>
            </a:pPr>
            <a:r>
              <a:rPr lang="en-US" sz="2000" b="1" dirty="0" err="1" smtClean="0">
                <a:cs typeface="Times New Roman" pitchFamily="18" charset="0"/>
              </a:rPr>
              <a:t>Purnia</a:t>
            </a:r>
            <a:r>
              <a:rPr lang="en-US" sz="2000" b="1" dirty="0" smtClean="0">
                <a:cs typeface="Times New Roman" pitchFamily="18" charset="0"/>
              </a:rPr>
              <a:t> -854330</a:t>
            </a:r>
          </a:p>
          <a:p>
            <a:pPr algn="ctr">
              <a:lnSpc>
                <a:spcPct val="80000"/>
              </a:lnSpc>
              <a:buFont typeface="Wingdings" pitchFamily="2" charset="2"/>
              <a:buNone/>
              <a:defRPr/>
            </a:pPr>
            <a:r>
              <a:rPr lang="en-US" sz="2000" b="1" dirty="0" smtClean="0">
                <a:cs typeface="Times New Roman" pitchFamily="18" charset="0"/>
              </a:rPr>
              <a:t>India</a:t>
            </a:r>
          </a:p>
        </p:txBody>
      </p:sp>
      <p:pic>
        <p:nvPicPr>
          <p:cNvPr id="8" name="Picture 7" descr="G:\C-D-\mlapup\CD31 160219\logo[1].png"/>
          <p:cNvPicPr>
            <a:picLocks noChangeAspect="1" noChangeArrowheads="1"/>
          </p:cNvPicPr>
          <p:nvPr/>
        </p:nvPicPr>
        <p:blipFill>
          <a:blip r:embed="rId2" cstate="print"/>
          <a:srcRect/>
          <a:stretch>
            <a:fillRect/>
          </a:stretch>
        </p:blipFill>
        <p:spPr bwMode="auto">
          <a:xfrm>
            <a:off x="3505200" y="2203450"/>
            <a:ext cx="1833563" cy="1833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95536" y="836712"/>
            <a:ext cx="7992888" cy="3892861"/>
          </a:xfrm>
          <a:prstGeom prst="rect">
            <a:avLst/>
          </a:prstGeom>
        </p:spPr>
        <p:txBody>
          <a:bodyPr wrap="square">
            <a:spAutoFit/>
          </a:bodyPr>
          <a:lstStyle/>
          <a:p>
            <a:pPr algn="just">
              <a:lnSpc>
                <a:spcPct val="150000"/>
              </a:lnSpc>
            </a:pPr>
            <a:r>
              <a:rPr lang="en-IN" sz="2800" dirty="0" smtClean="0">
                <a:latin typeface="Times New Roman" pitchFamily="18" charset="0"/>
                <a:cs typeface="Times New Roman" pitchFamily="18" charset="0"/>
              </a:rPr>
              <a:t>6. Many yet unknown elements may be discovered.</a:t>
            </a:r>
          </a:p>
          <a:p>
            <a:pPr algn="just">
              <a:lnSpc>
                <a:spcPct val="150000"/>
              </a:lnSpc>
            </a:pPr>
            <a:r>
              <a:rPr lang="en-IN" sz="2800" dirty="0" smtClean="0">
                <a:latin typeface="Times New Roman" pitchFamily="18" charset="0"/>
                <a:cs typeface="Times New Roman" pitchFamily="18" charset="0"/>
              </a:rPr>
              <a:t>7. The atomic weight of an element may sometimes be</a:t>
            </a:r>
          </a:p>
          <a:p>
            <a:pPr algn="just">
              <a:lnSpc>
                <a:spcPct val="150000"/>
              </a:lnSpc>
            </a:pPr>
            <a:r>
              <a:rPr lang="en-IN" sz="2800" dirty="0" smtClean="0">
                <a:latin typeface="Times New Roman" pitchFamily="18" charset="0"/>
                <a:cs typeface="Times New Roman" pitchFamily="18" charset="0"/>
              </a:rPr>
              <a:t>corrected with the aid of the knowledge of the atomic weights of the adjacent elements.</a:t>
            </a:r>
          </a:p>
          <a:p>
            <a:pPr>
              <a:lnSpc>
                <a:spcPct val="150000"/>
              </a:lnSpc>
            </a:pPr>
            <a:r>
              <a:rPr lang="en-IN" sz="2800" dirty="0" smtClean="0">
                <a:latin typeface="Times New Roman" pitchFamily="18" charset="0"/>
                <a:cs typeface="Times New Roman" pitchFamily="18" charset="0"/>
              </a:rPr>
              <a:t>8. Certain characteristic properties of elements can be</a:t>
            </a:r>
          </a:p>
          <a:p>
            <a:pPr>
              <a:lnSpc>
                <a:spcPct val="150000"/>
              </a:lnSpc>
            </a:pPr>
            <a:r>
              <a:rPr lang="en-IN" sz="2800" dirty="0" smtClean="0">
                <a:latin typeface="Times New Roman" pitchFamily="18" charset="0"/>
                <a:cs typeface="Times New Roman" pitchFamily="18" charset="0"/>
              </a:rPr>
              <a:t>foretold from their atomic weights.</a:t>
            </a:r>
            <a:endParaRPr lang="en-IN" sz="2800" dirty="0">
              <a:latin typeface="Times New Roman" pitchFamily="18" charset="0"/>
              <a:cs typeface="Times New Roman" pitchFamily="18" charset="0"/>
            </a:endParaRPr>
          </a:p>
        </p:txBody>
      </p:sp>
      <p:sp>
        <p:nvSpPr>
          <p:cNvPr id="3" name="Rectangle 2"/>
          <p:cNvSpPr/>
          <p:nvPr/>
        </p:nvSpPr>
        <p:spPr>
          <a:xfrm>
            <a:off x="467544" y="5733256"/>
            <a:ext cx="8280920" cy="646331"/>
          </a:xfrm>
          <a:prstGeom prst="rect">
            <a:avLst/>
          </a:prstGeom>
        </p:spPr>
        <p:txBody>
          <a:bodyPr wrap="square">
            <a:spAutoFit/>
          </a:bodyPr>
          <a:lstStyle/>
          <a:p>
            <a:r>
              <a:rPr lang="en-IN" dirty="0" smtClean="0"/>
              <a:t>Mendeleev, D.I. 1889. The Periodic Law of the Chemical Elements. </a:t>
            </a:r>
            <a:r>
              <a:rPr lang="en-IN" i="1" dirty="0" smtClean="0"/>
              <a:t>Journal of the Chemical Society 55: 634-656.</a:t>
            </a:r>
            <a:endParaRPr lang="en-IN" dirty="0"/>
          </a:p>
        </p:txBody>
      </p:sp>
      <p:cxnSp>
        <p:nvCxnSpPr>
          <p:cNvPr id="4" name="Straight Connector 3"/>
          <p:cNvCxnSpPr/>
          <p:nvPr/>
        </p:nvCxnSpPr>
        <p:spPr>
          <a:xfrm>
            <a:off x="107504" y="5661248"/>
            <a:ext cx="864096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1520" y="332656"/>
            <a:ext cx="8229600" cy="1143000"/>
          </a:xfrm>
        </p:spPr>
        <p:txBody>
          <a:bodyPr>
            <a:normAutofit/>
          </a:bodyPr>
          <a:lstStyle/>
          <a:p>
            <a:r>
              <a:rPr lang="en-US" sz="3200" dirty="0" smtClean="0">
                <a:latin typeface="Times New Roman" pitchFamily="18" charset="0"/>
                <a:cs typeface="Times New Roman" pitchFamily="18" charset="0"/>
              </a:rPr>
              <a:t> </a:t>
            </a:r>
            <a:r>
              <a:rPr lang="en-IN" sz="3200" dirty="0" smtClean="0">
                <a:latin typeface="Times New Roman" pitchFamily="18" charset="0"/>
                <a:cs typeface="Times New Roman" pitchFamily="18" charset="0"/>
              </a:rPr>
              <a:t>Modern Periodic Law</a:t>
            </a:r>
            <a:endParaRPr lang="en-IN" sz="3200" dirty="0">
              <a:latin typeface="Times New Roman" pitchFamily="18" charset="0"/>
              <a:cs typeface="Times New Roman" pitchFamily="18" charset="0"/>
            </a:endParaRPr>
          </a:p>
        </p:txBody>
      </p:sp>
      <p:sp>
        <p:nvSpPr>
          <p:cNvPr id="7" name="Rectangle 6"/>
          <p:cNvSpPr/>
          <p:nvPr/>
        </p:nvSpPr>
        <p:spPr>
          <a:xfrm>
            <a:off x="611560" y="2564904"/>
            <a:ext cx="7992888" cy="2677656"/>
          </a:xfrm>
          <a:prstGeom prst="rect">
            <a:avLst/>
          </a:prstGeom>
        </p:spPr>
        <p:txBody>
          <a:bodyPr wrap="square">
            <a:spAutoFit/>
          </a:bodyPr>
          <a:lstStyle/>
          <a:p>
            <a:pPr algn="just">
              <a:lnSpc>
                <a:spcPct val="150000"/>
              </a:lnSpc>
            </a:pPr>
            <a:r>
              <a:rPr lang="en-IN" sz="2800" dirty="0" smtClean="0">
                <a:latin typeface="Times New Roman" pitchFamily="18" charset="0"/>
                <a:cs typeface="Times New Roman" pitchFamily="18" charset="0"/>
              </a:rPr>
              <a:t>In </a:t>
            </a:r>
            <a:r>
              <a:rPr lang="en-IN" sz="2800" dirty="0" smtClean="0">
                <a:latin typeface="Times New Roman" pitchFamily="18" charset="0"/>
                <a:cs typeface="Times New Roman" pitchFamily="18" charset="0"/>
              </a:rPr>
              <a:t>1912, </a:t>
            </a:r>
            <a:r>
              <a:rPr lang="en-IN" sz="2800" dirty="0" smtClean="0">
                <a:latin typeface="Times New Roman" pitchFamily="18" charset="0"/>
                <a:cs typeface="Times New Roman" pitchFamily="18" charset="0"/>
              </a:rPr>
              <a:t>a </a:t>
            </a:r>
            <a:r>
              <a:rPr lang="en-IN" sz="2800" dirty="0" smtClean="0">
                <a:latin typeface="Times New Roman" pitchFamily="18" charset="0"/>
                <a:cs typeface="Times New Roman" pitchFamily="18" charset="0"/>
              </a:rPr>
              <a:t>British Physicist </a:t>
            </a:r>
            <a:r>
              <a:rPr lang="en-IN" sz="2800" dirty="0" err="1" smtClean="0">
                <a:latin typeface="Times New Roman" pitchFamily="18" charset="0"/>
                <a:cs typeface="Times New Roman" pitchFamily="18" charset="0"/>
              </a:rPr>
              <a:t>Henery</a:t>
            </a:r>
            <a:r>
              <a:rPr lang="en-IN" sz="2800" dirty="0" smtClean="0">
                <a:latin typeface="Times New Roman" pitchFamily="18" charset="0"/>
                <a:cs typeface="Times New Roman" pitchFamily="18" charset="0"/>
              </a:rPr>
              <a:t> Moseley discovered new property of element called atomic number and stated that the properties of elements are periodic functions of their atomic numbers.</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3528" y="0"/>
            <a:ext cx="8229600" cy="1143000"/>
          </a:xfrm>
        </p:spPr>
        <p:txBody>
          <a:bodyPr>
            <a:normAutofit/>
          </a:bodyPr>
          <a:lstStyle/>
          <a:p>
            <a:r>
              <a:rPr lang="en-US" sz="3200" dirty="0" smtClean="0">
                <a:latin typeface="Times New Roman" pitchFamily="18" charset="0"/>
                <a:cs typeface="Times New Roman" pitchFamily="18" charset="0"/>
              </a:rPr>
              <a:t> </a:t>
            </a:r>
            <a:r>
              <a:rPr lang="en-IN" sz="3200" dirty="0" smtClean="0">
                <a:latin typeface="Times New Roman" pitchFamily="18" charset="0"/>
                <a:cs typeface="Times New Roman" pitchFamily="18" charset="0"/>
              </a:rPr>
              <a:t>Modern Periodic Table</a:t>
            </a:r>
            <a:endParaRPr lang="en-IN" sz="3200" dirty="0">
              <a:latin typeface="Times New Roman" pitchFamily="18" charset="0"/>
              <a:cs typeface="Times New Roman" pitchFamily="18" charset="0"/>
            </a:endParaRPr>
          </a:p>
        </p:txBody>
      </p:sp>
      <p:pic>
        <p:nvPicPr>
          <p:cNvPr id="25604" name="Picture 4"/>
          <p:cNvPicPr>
            <a:picLocks noChangeAspect="1" noChangeArrowheads="1"/>
          </p:cNvPicPr>
          <p:nvPr/>
        </p:nvPicPr>
        <p:blipFill>
          <a:blip r:embed="rId2" cstate="print"/>
          <a:srcRect/>
          <a:stretch>
            <a:fillRect/>
          </a:stretch>
        </p:blipFill>
        <p:spPr bwMode="auto">
          <a:xfrm>
            <a:off x="0" y="1124744"/>
            <a:ext cx="9144000" cy="54850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512" y="0"/>
            <a:ext cx="8229600" cy="1143000"/>
          </a:xfrm>
        </p:spPr>
        <p:txBody>
          <a:bodyPr>
            <a:normAutofit/>
          </a:bodyPr>
          <a:lstStyle/>
          <a:p>
            <a:r>
              <a:rPr lang="en-IN" sz="3200" dirty="0" smtClean="0">
                <a:latin typeface="Times New Roman" pitchFamily="18" charset="0"/>
                <a:cs typeface="Times New Roman" pitchFamily="18" charset="0"/>
              </a:rPr>
              <a:t>Modern </a:t>
            </a:r>
            <a:r>
              <a:rPr lang="en-IN" sz="3200" dirty="0" smtClean="0">
                <a:latin typeface="Times New Roman" pitchFamily="18" charset="0"/>
                <a:cs typeface="Times New Roman" pitchFamily="18" charset="0"/>
              </a:rPr>
              <a:t>periodic table</a:t>
            </a:r>
            <a:endParaRPr lang="en-IN" sz="3200" dirty="0">
              <a:latin typeface="Times New Roman" pitchFamily="18" charset="0"/>
              <a:cs typeface="Times New Roman" pitchFamily="18" charset="0"/>
            </a:endParaRPr>
          </a:p>
        </p:txBody>
      </p:sp>
      <p:sp>
        <p:nvSpPr>
          <p:cNvPr id="7" name="Rectangle 6"/>
          <p:cNvSpPr/>
          <p:nvPr/>
        </p:nvSpPr>
        <p:spPr>
          <a:xfrm>
            <a:off x="467544" y="1484784"/>
            <a:ext cx="7992888" cy="4401205"/>
          </a:xfrm>
          <a:prstGeom prst="rect">
            <a:avLst/>
          </a:prstGeom>
        </p:spPr>
        <p:txBody>
          <a:bodyPr wrap="square">
            <a:spAutoFit/>
          </a:bodyPr>
          <a:lstStyle/>
          <a:p>
            <a:pPr>
              <a:buFont typeface="Arial" pitchFamily="34" charset="0"/>
              <a:buChar char="•"/>
            </a:pPr>
            <a:r>
              <a:rPr lang="en-IN" sz="2800" dirty="0" smtClean="0">
                <a:latin typeface="Times New Roman" pitchFamily="18" charset="0"/>
                <a:cs typeface="Times New Roman" pitchFamily="18" charset="0"/>
              </a:rPr>
              <a:t>Nine vertical columns: groups</a:t>
            </a:r>
          </a:p>
          <a:p>
            <a:r>
              <a:rPr lang="en-IN" sz="2800" dirty="0" smtClean="0">
                <a:latin typeface="Times New Roman" pitchFamily="18" charset="0"/>
                <a:cs typeface="Times New Roman" pitchFamily="18" charset="0"/>
              </a:rPr>
              <a:t>Seven </a:t>
            </a:r>
            <a:r>
              <a:rPr lang="en-IN" sz="2800" dirty="0" smtClean="0">
                <a:latin typeface="Times New Roman" pitchFamily="18" charset="0"/>
                <a:cs typeface="Times New Roman" pitchFamily="18" charset="0"/>
              </a:rPr>
              <a:t>horizontal </a:t>
            </a:r>
            <a:r>
              <a:rPr lang="en-IN" sz="2800" dirty="0" smtClean="0">
                <a:latin typeface="Times New Roman" pitchFamily="18" charset="0"/>
                <a:cs typeface="Times New Roman" pitchFamily="18" charset="0"/>
              </a:rPr>
              <a:t>rows: periods</a:t>
            </a:r>
          </a:p>
          <a:p>
            <a:endParaRPr lang="en-IN" sz="2800" dirty="0" smtClean="0">
              <a:latin typeface="Times New Roman" pitchFamily="18" charset="0"/>
              <a:cs typeface="Times New Roman" pitchFamily="18" charset="0"/>
            </a:endParaRPr>
          </a:p>
          <a:p>
            <a:pPr>
              <a:buFont typeface="Arial" pitchFamily="34" charset="0"/>
              <a:buChar char="•"/>
            </a:pPr>
            <a:r>
              <a:rPr lang="en-US" sz="2800" dirty="0" err="1" smtClean="0">
                <a:latin typeface="Times New Roman" pitchFamily="18" charset="0"/>
                <a:cs typeface="Times New Roman" pitchFamily="18" charset="0"/>
              </a:rPr>
              <a:t>Devided</a:t>
            </a:r>
            <a:r>
              <a:rPr lang="en-US" sz="2800" dirty="0" smtClean="0">
                <a:latin typeface="Times New Roman" pitchFamily="18" charset="0"/>
                <a:cs typeface="Times New Roman" pitchFamily="18" charset="0"/>
              </a:rPr>
              <a:t> in to 4 Blocks</a:t>
            </a:r>
          </a:p>
          <a:p>
            <a:pPr algn="ctr"/>
            <a:r>
              <a:rPr lang="en-US" sz="2800" i="1" dirty="0" smtClean="0">
                <a:latin typeface="Times New Roman" pitchFamily="18" charset="0"/>
                <a:cs typeface="Times New Roman" pitchFamily="18" charset="0"/>
              </a:rPr>
              <a:t>s</a:t>
            </a:r>
            <a:r>
              <a:rPr lang="en-US" sz="2800" dirty="0" smtClean="0">
                <a:latin typeface="Times New Roman" pitchFamily="18" charset="0"/>
                <a:cs typeface="Times New Roman" pitchFamily="18" charset="0"/>
              </a:rPr>
              <a:t> –Block: receive the last electron in the </a:t>
            </a:r>
            <a:r>
              <a:rPr lang="en-US" sz="2800" i="1" dirty="0" smtClean="0">
                <a:latin typeface="Times New Roman" pitchFamily="18" charset="0"/>
                <a:cs typeface="Times New Roman" pitchFamily="18" charset="0"/>
              </a:rPr>
              <a:t>s</a:t>
            </a:r>
            <a:r>
              <a:rPr lang="en-US" sz="2800" dirty="0" smtClean="0">
                <a:latin typeface="Times New Roman" pitchFamily="18" charset="0"/>
                <a:cs typeface="Times New Roman" pitchFamily="18" charset="0"/>
              </a:rPr>
              <a:t> orbital</a:t>
            </a:r>
          </a:p>
          <a:p>
            <a:pPr algn="ctr"/>
            <a:r>
              <a:rPr lang="en-US" sz="2800" i="1" dirty="0" smtClean="0">
                <a:latin typeface="Times New Roman" pitchFamily="18" charset="0"/>
                <a:cs typeface="Times New Roman" pitchFamily="18" charset="0"/>
              </a:rPr>
              <a:t>p</a:t>
            </a:r>
            <a:r>
              <a:rPr lang="en-US" sz="2800" dirty="0" smtClean="0">
                <a:latin typeface="Times New Roman" pitchFamily="18" charset="0"/>
                <a:cs typeface="Times New Roman" pitchFamily="18" charset="0"/>
              </a:rPr>
              <a:t> –Block: </a:t>
            </a:r>
            <a:r>
              <a:rPr lang="en-US" sz="2800" dirty="0" smtClean="0">
                <a:latin typeface="Times New Roman" pitchFamily="18" charset="0"/>
                <a:cs typeface="Times New Roman" pitchFamily="18" charset="0"/>
              </a:rPr>
              <a:t>receive the last electron in the </a:t>
            </a:r>
            <a:r>
              <a:rPr lang="en-US" sz="2800" i="1" dirty="0" smtClean="0">
                <a:latin typeface="Times New Roman" pitchFamily="18" charset="0"/>
                <a:cs typeface="Times New Roman" pitchFamily="18" charset="0"/>
              </a:rPr>
              <a:t>p</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orbital</a:t>
            </a:r>
          </a:p>
          <a:p>
            <a:pPr algn="ctr"/>
            <a:r>
              <a:rPr lang="en-US" sz="2800" i="1" dirty="0" smtClean="0">
                <a:latin typeface="Times New Roman" pitchFamily="18" charset="0"/>
                <a:cs typeface="Times New Roman" pitchFamily="18" charset="0"/>
              </a:rPr>
              <a:t>d</a:t>
            </a:r>
            <a:r>
              <a:rPr lang="en-US" sz="2800" dirty="0" smtClean="0">
                <a:latin typeface="Times New Roman" pitchFamily="18" charset="0"/>
                <a:cs typeface="Times New Roman" pitchFamily="18" charset="0"/>
              </a:rPr>
              <a:t> –Block: </a:t>
            </a:r>
            <a:r>
              <a:rPr lang="en-US" sz="2800" dirty="0" smtClean="0">
                <a:latin typeface="Times New Roman" pitchFamily="18" charset="0"/>
                <a:cs typeface="Times New Roman" pitchFamily="18" charset="0"/>
              </a:rPr>
              <a:t>receive the last electron in the </a:t>
            </a:r>
            <a:r>
              <a:rPr lang="en-US" sz="2800" i="1" dirty="0" smtClean="0">
                <a:latin typeface="Times New Roman" pitchFamily="18" charset="0"/>
                <a:cs typeface="Times New Roman" pitchFamily="18" charset="0"/>
              </a:rPr>
              <a:t>d</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orbital</a:t>
            </a:r>
          </a:p>
          <a:p>
            <a:pPr algn="ctr"/>
            <a:r>
              <a:rPr lang="en-US" sz="2800" i="1" dirty="0" smtClean="0">
                <a:latin typeface="Times New Roman" pitchFamily="18" charset="0"/>
                <a:cs typeface="Times New Roman" pitchFamily="18" charset="0"/>
              </a:rPr>
              <a:t>f -</a:t>
            </a:r>
            <a:r>
              <a:rPr lang="en-US" sz="2800" dirty="0" smtClean="0">
                <a:latin typeface="Times New Roman" pitchFamily="18" charset="0"/>
                <a:cs typeface="Times New Roman" pitchFamily="18" charset="0"/>
              </a:rPr>
              <a:t>Block: </a:t>
            </a:r>
            <a:r>
              <a:rPr lang="en-US" sz="2800" dirty="0" smtClean="0">
                <a:latin typeface="Times New Roman" pitchFamily="18" charset="0"/>
                <a:cs typeface="Times New Roman" pitchFamily="18" charset="0"/>
              </a:rPr>
              <a:t>receive the last electron in the </a:t>
            </a:r>
            <a:r>
              <a:rPr lang="en-US" sz="2800" i="1" dirty="0" smtClean="0">
                <a:latin typeface="Times New Roman" pitchFamily="18" charset="0"/>
                <a:cs typeface="Times New Roman" pitchFamily="18" charset="0"/>
              </a:rPr>
              <a:t>f</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orbital</a:t>
            </a:r>
          </a:p>
          <a:p>
            <a:endParaRPr lang="en-US" sz="2800" dirty="0" smtClean="0">
              <a:latin typeface="Times New Roman" pitchFamily="18" charset="0"/>
              <a:cs typeface="Times New Roman" pitchFamily="18" charset="0"/>
            </a:endParaRPr>
          </a:p>
          <a:p>
            <a:endParaRPr lang="en-IN"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0" y="6019800"/>
            <a:ext cx="9144000" cy="0"/>
          </a:xfrm>
          <a:prstGeom prst="line">
            <a:avLst/>
          </a:prstGeom>
          <a:noFill/>
          <a:ln w="38100">
            <a:solidFill>
              <a:srgbClr val="FF0000"/>
            </a:solidFill>
            <a:round/>
            <a:headEnd/>
            <a:tailEnd/>
          </a:ln>
        </p:spPr>
        <p:txBody>
          <a:bodyPr/>
          <a:lstStyle/>
          <a:p>
            <a:endParaRPr lang="en-IN"/>
          </a:p>
        </p:txBody>
      </p:sp>
      <p:sp>
        <p:nvSpPr>
          <p:cNvPr id="26627" name="Line 3"/>
          <p:cNvSpPr>
            <a:spLocks noChangeShapeType="1"/>
          </p:cNvSpPr>
          <p:nvPr/>
        </p:nvSpPr>
        <p:spPr bwMode="auto">
          <a:xfrm>
            <a:off x="0" y="762000"/>
            <a:ext cx="9144000" cy="0"/>
          </a:xfrm>
          <a:prstGeom prst="line">
            <a:avLst/>
          </a:prstGeom>
          <a:noFill/>
          <a:ln w="38100">
            <a:solidFill>
              <a:srgbClr val="FF0000"/>
            </a:solidFill>
            <a:round/>
            <a:headEnd/>
            <a:tailEnd/>
          </a:ln>
        </p:spPr>
        <p:txBody>
          <a:bodyPr/>
          <a:lstStyle/>
          <a:p>
            <a:endParaRPr lang="en-IN"/>
          </a:p>
        </p:txBody>
      </p:sp>
      <p:sp>
        <p:nvSpPr>
          <p:cNvPr id="104452" name="Text Box 6"/>
          <p:cNvSpPr txBox="1">
            <a:spLocks noChangeArrowheads="1"/>
          </p:cNvSpPr>
          <p:nvPr/>
        </p:nvSpPr>
        <p:spPr bwMode="auto">
          <a:xfrm>
            <a:off x="3207661" y="1524000"/>
            <a:ext cx="3166829" cy="923330"/>
          </a:xfrm>
          <a:prstGeom prst="rect">
            <a:avLst/>
          </a:prstGeom>
          <a:noFill/>
          <a:ln w="9525">
            <a:noFill/>
            <a:miter lim="800000"/>
            <a:headEnd/>
            <a:tailEnd/>
          </a:ln>
        </p:spPr>
        <p:txBody>
          <a:bodyPr wrap="none">
            <a:spAutoFit/>
          </a:bodyPr>
          <a:lstStyle/>
          <a:p>
            <a:pPr algn="ctr">
              <a:defRPr/>
            </a:pPr>
            <a:r>
              <a:rPr lang="de-DE" sz="5400" b="1" dirty="0">
                <a:solidFill>
                  <a:srgbClr val="FF0000"/>
                </a:solidFill>
              </a:rPr>
              <a:t>T</a:t>
            </a:r>
            <a:r>
              <a:rPr lang="de-DE" sz="5400" b="1" dirty="0">
                <a:solidFill>
                  <a:schemeClr val="accent1">
                    <a:lumMod val="50000"/>
                  </a:schemeClr>
                </a:solidFill>
              </a:rPr>
              <a:t>h</a:t>
            </a:r>
            <a:r>
              <a:rPr lang="de-DE" sz="5400" b="1" dirty="0">
                <a:solidFill>
                  <a:schemeClr val="tx1">
                    <a:lumMod val="75000"/>
                    <a:lumOff val="25000"/>
                  </a:schemeClr>
                </a:solidFill>
              </a:rPr>
              <a:t>a</a:t>
            </a:r>
            <a:r>
              <a:rPr lang="de-DE" sz="5400" b="1" dirty="0">
                <a:solidFill>
                  <a:schemeClr val="accent6">
                    <a:lumMod val="50000"/>
                  </a:schemeClr>
                </a:solidFill>
              </a:rPr>
              <a:t>n</a:t>
            </a:r>
            <a:r>
              <a:rPr lang="de-DE" sz="5400" b="1" dirty="0">
                <a:solidFill>
                  <a:schemeClr val="accent1">
                    <a:lumMod val="50000"/>
                  </a:schemeClr>
                </a:solidFill>
              </a:rPr>
              <a:t>k</a:t>
            </a:r>
            <a:r>
              <a:rPr lang="de-DE" sz="5400" b="1" dirty="0">
                <a:solidFill>
                  <a:schemeClr val="accent6"/>
                </a:solidFill>
              </a:rPr>
              <a:t> </a:t>
            </a:r>
            <a:r>
              <a:rPr lang="de-DE" sz="5400" b="1" dirty="0" smtClean="0">
                <a:solidFill>
                  <a:srgbClr val="FF0000"/>
                </a:solidFill>
              </a:rPr>
              <a:t>y</a:t>
            </a:r>
            <a:r>
              <a:rPr lang="de-DE" sz="5400" b="1" dirty="0" smtClean="0">
                <a:solidFill>
                  <a:schemeClr val="accent6">
                    <a:lumMod val="50000"/>
                  </a:schemeClr>
                </a:solidFill>
              </a:rPr>
              <a:t>o</a:t>
            </a:r>
            <a:r>
              <a:rPr lang="de-DE" sz="5400" b="1" dirty="0" smtClean="0">
                <a:solidFill>
                  <a:schemeClr val="accent1">
                    <a:lumMod val="50000"/>
                  </a:schemeClr>
                </a:solidFill>
              </a:rPr>
              <a:t>u</a:t>
            </a:r>
            <a:endParaRPr lang="de-DE" sz="5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mph" presetSubtype="0" repeatCount="indefinite" fill="hold" nodeType="withEffect">
                                  <p:stCondLst>
                                    <p:cond delay="0"/>
                                  </p:stCondLst>
                                  <p:iterate type="lt">
                                    <p:tmPct val="10000"/>
                                  </p:iterate>
                                  <p:childTnLst>
                                    <p:set>
                                      <p:cBhvr override="childStyle">
                                        <p:cTn id="6" dur="1500" autoRev="1" fill="hold"/>
                                        <p:tgtEl>
                                          <p:spTgt spid="104452">
                                            <p:txEl>
                                              <p:pRg st="0" end="0"/>
                                            </p:txEl>
                                          </p:spTgt>
                                        </p:tgtEl>
                                        <p:attrNameLst>
                                          <p:attrName>style.color</p:attrName>
                                        </p:attrNameLst>
                                      </p:cBhvr>
                                      <p:to>
                                        <p:clrVal>
                                          <a:schemeClr val="accent2"/>
                                        </p:clrVal>
                                      </p:to>
                                    </p:set>
                                    <p:set>
                                      <p:cBhvr>
                                        <p:cTn id="7" dur="1500" autoRev="1" fill="hold"/>
                                        <p:tgtEl>
                                          <p:spTgt spid="104452">
                                            <p:txEl>
                                              <p:pRg st="0" end="0"/>
                                            </p:txEl>
                                          </p:spTgt>
                                        </p:tgtEl>
                                        <p:attrNameLst>
                                          <p:attrName>fillcolor</p:attrName>
                                        </p:attrNameLst>
                                      </p:cBhvr>
                                      <p:to>
                                        <p:clrVal>
                                          <a:schemeClr val="accent2"/>
                                        </p:clrVal>
                                      </p:to>
                                    </p:set>
                                    <p:set>
                                      <p:cBhvr>
                                        <p:cTn id="8" dur="1500" autoRev="1" fill="hold"/>
                                        <p:tgtEl>
                                          <p:spTgt spid="104452">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a:bodyPr>
          <a:lstStyle/>
          <a:p>
            <a:r>
              <a:rPr lang="en-IN" b="1" dirty="0" smtClean="0"/>
              <a:t>INTRODUCTION</a:t>
            </a:r>
            <a:endParaRPr lang="en-US" b="1" dirty="0"/>
          </a:p>
        </p:txBody>
      </p:sp>
      <p:sp>
        <p:nvSpPr>
          <p:cNvPr id="7" name="Rectangle 6"/>
          <p:cNvSpPr/>
          <p:nvPr/>
        </p:nvSpPr>
        <p:spPr>
          <a:xfrm>
            <a:off x="611560" y="836712"/>
            <a:ext cx="7992888" cy="5831853"/>
          </a:xfrm>
          <a:prstGeom prst="rect">
            <a:avLst/>
          </a:prstGeom>
        </p:spPr>
        <p:txBody>
          <a:bodyPr wrap="square">
            <a:spAutoFit/>
          </a:bodyPr>
          <a:lstStyle/>
          <a:p>
            <a:pPr algn="just">
              <a:lnSpc>
                <a:spcPct val="150000"/>
              </a:lnSpc>
            </a:pPr>
            <a:r>
              <a:rPr lang="en-IN" sz="2800" dirty="0" smtClean="0">
                <a:latin typeface="Times New Roman" pitchFamily="18" charset="0"/>
                <a:cs typeface="Times New Roman" pitchFamily="18" charset="0"/>
              </a:rPr>
              <a:t>According to Huxley, “The actual or ideal arrangement together of those which are alike and separation of those which are unlike; the purpose of this arrangement being primarily to disclose the correlations, or laws of union, or properties, or circumstances and secondarily to facilitate the operation of the mind in dearly receiving and then retaining in the memory the characteristics of the objects in question."</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260648"/>
            <a:ext cx="9144000" cy="1200329"/>
          </a:xfrm>
          <a:prstGeom prst="rect">
            <a:avLst/>
          </a:prstGeom>
          <a:noFill/>
        </p:spPr>
        <p:txBody>
          <a:bodyPr wrap="square" rtlCol="0">
            <a:spAutoFit/>
          </a:bodyPr>
          <a:lstStyle/>
          <a:p>
            <a:pPr algn="ctr"/>
            <a:r>
              <a:rPr lang="en-IN" sz="3600" dirty="0" smtClean="0">
                <a:latin typeface="Times New Roman" pitchFamily="18" charset="0"/>
                <a:cs typeface="Times New Roman" pitchFamily="18" charset="0"/>
              </a:rPr>
              <a:t>Brief Historical Development of the Periodic Table</a:t>
            </a:r>
            <a:endParaRPr lang="en-IN" sz="3600" dirty="0">
              <a:latin typeface="Times New Roman" pitchFamily="18" charset="0"/>
              <a:cs typeface="Times New Roman" pitchFamily="18" charset="0"/>
            </a:endParaRPr>
          </a:p>
        </p:txBody>
      </p:sp>
      <p:sp>
        <p:nvSpPr>
          <p:cNvPr id="5" name="Rectangle 4"/>
          <p:cNvSpPr/>
          <p:nvPr/>
        </p:nvSpPr>
        <p:spPr>
          <a:xfrm>
            <a:off x="323528" y="1556792"/>
            <a:ext cx="6192688" cy="584775"/>
          </a:xfrm>
          <a:prstGeom prst="rect">
            <a:avLst/>
          </a:prstGeom>
        </p:spPr>
        <p:txBody>
          <a:bodyPr wrap="square">
            <a:spAutoFit/>
          </a:bodyPr>
          <a:lstStyle/>
          <a:p>
            <a:r>
              <a:rPr lang="en-IN" sz="3200" dirty="0" smtClean="0">
                <a:latin typeface="Times New Roman" pitchFamily="18" charset="0"/>
                <a:cs typeface="Times New Roman" pitchFamily="18" charset="0"/>
              </a:rPr>
              <a:t>1. </a:t>
            </a:r>
            <a:r>
              <a:rPr lang="en-IN" sz="3200" dirty="0" err="1" smtClean="0">
                <a:latin typeface="Times New Roman" pitchFamily="18" charset="0"/>
                <a:cs typeface="Times New Roman" pitchFamily="18" charset="0"/>
              </a:rPr>
              <a:t>Dobereiner's</a:t>
            </a:r>
            <a:r>
              <a:rPr lang="en-IN" sz="3200" dirty="0" smtClean="0">
                <a:latin typeface="Times New Roman" pitchFamily="18" charset="0"/>
                <a:cs typeface="Times New Roman" pitchFamily="18" charset="0"/>
              </a:rPr>
              <a:t> Law of Triads</a:t>
            </a:r>
            <a:r>
              <a:rPr lang="en-IN" dirty="0" smtClean="0"/>
              <a:t>·</a:t>
            </a:r>
            <a:endParaRPr lang="en-IN" dirty="0"/>
          </a:p>
        </p:txBody>
      </p:sp>
      <p:sp>
        <p:nvSpPr>
          <p:cNvPr id="6" name="Rectangle 5"/>
          <p:cNvSpPr/>
          <p:nvPr/>
        </p:nvSpPr>
        <p:spPr>
          <a:xfrm>
            <a:off x="467544" y="2132856"/>
            <a:ext cx="8460432" cy="3970318"/>
          </a:xfrm>
          <a:prstGeom prst="rect">
            <a:avLst/>
          </a:prstGeom>
        </p:spPr>
        <p:txBody>
          <a:bodyPr wrap="square">
            <a:spAutoFit/>
          </a:bodyPr>
          <a:lstStyle/>
          <a:p>
            <a:pPr>
              <a:lnSpc>
                <a:spcPct val="150000"/>
              </a:lnSpc>
            </a:pPr>
            <a:r>
              <a:rPr lang="en-IN" sz="2800" dirty="0" smtClean="0">
                <a:latin typeface="Times New Roman" pitchFamily="18" charset="0"/>
                <a:cs typeface="Times New Roman" pitchFamily="18" charset="0"/>
              </a:rPr>
              <a:t>In between 1817 and 1829, </a:t>
            </a:r>
            <a:r>
              <a:rPr lang="en-IN" sz="2800" dirty="0" err="1" smtClean="0">
                <a:latin typeface="Times New Roman" pitchFamily="18" charset="0"/>
                <a:cs typeface="Times New Roman" pitchFamily="18" charset="0"/>
              </a:rPr>
              <a:t>Dobereiner</a:t>
            </a:r>
            <a:r>
              <a:rPr lang="en-IN" sz="2800" dirty="0" smtClean="0">
                <a:latin typeface="Times New Roman" pitchFamily="18" charset="0"/>
                <a:cs typeface="Times New Roman" pitchFamily="18" charset="0"/>
              </a:rPr>
              <a:t> gave law of triads. According to which in certain triads the atomic mass of the middle element was approximately equal to thee arithmetic mean of the atomic masses of the other two elements and the chemical properties of the middle element were in between triads of the end members.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512" y="404664"/>
            <a:ext cx="8229600" cy="1143000"/>
          </a:xfrm>
        </p:spPr>
        <p:txBody>
          <a:bodyPr>
            <a:normAutofit fontScale="90000"/>
          </a:bodyPr>
          <a:lstStyle/>
          <a:p>
            <a:pPr algn="just">
              <a:lnSpc>
                <a:spcPct val="150000"/>
              </a:lnSpc>
            </a:pPr>
            <a:r>
              <a:rPr lang="en-IN" sz="3200" dirty="0" smtClean="0">
                <a:latin typeface="Times New Roman" pitchFamily="18" charset="0"/>
                <a:cs typeface="Times New Roman" pitchFamily="18" charset="0"/>
              </a:rPr>
              <a:t>The main drawback of this classification was that the concept was applicable to only to a limited number of elements not all the known elements.</a:t>
            </a:r>
            <a:endParaRPr lang="en-IN" sz="3200" dirty="0">
              <a:latin typeface="Times New Roman" pitchFamily="18" charset="0"/>
              <a:cs typeface="Times New Roman" pitchFamily="18" charset="0"/>
            </a:endParaRPr>
          </a:p>
        </p:txBody>
      </p:sp>
      <p:pic>
        <p:nvPicPr>
          <p:cNvPr id="3077" name="Picture 5"/>
          <p:cNvPicPr>
            <a:picLocks noChangeAspect="1" noChangeArrowheads="1"/>
          </p:cNvPicPr>
          <p:nvPr/>
        </p:nvPicPr>
        <p:blipFill>
          <a:blip r:embed="rId2" cstate="print"/>
          <a:srcRect/>
          <a:stretch>
            <a:fillRect/>
          </a:stretch>
        </p:blipFill>
        <p:spPr bwMode="auto">
          <a:xfrm>
            <a:off x="467544" y="2564904"/>
            <a:ext cx="7981950" cy="3248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179512" y="188640"/>
            <a:ext cx="8496944"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tabLst/>
              <a:defRPr/>
            </a:pPr>
            <a:r>
              <a:rPr lang="en-US" sz="3200" dirty="0" smtClean="0">
                <a:latin typeface="Times New Roman" pitchFamily="18" charset="0"/>
                <a:ea typeface="+mj-ea"/>
                <a:cs typeface="Times New Roman" pitchFamily="18" charset="0"/>
              </a:rPr>
              <a:t>2. Newlands’ Law of Octave</a:t>
            </a:r>
            <a:endParaRPr lang="en-US" sz="3200" noProof="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IN"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Rectangle 5"/>
          <p:cNvSpPr/>
          <p:nvPr/>
        </p:nvSpPr>
        <p:spPr>
          <a:xfrm>
            <a:off x="683568" y="1268760"/>
            <a:ext cx="7488832" cy="3970318"/>
          </a:xfrm>
          <a:prstGeom prst="rect">
            <a:avLst/>
          </a:prstGeom>
        </p:spPr>
        <p:txBody>
          <a:bodyPr wrap="square">
            <a:spAutoFit/>
          </a:bodyPr>
          <a:lstStyle/>
          <a:p>
            <a:pPr algn="just">
              <a:lnSpc>
                <a:spcPct val="150000"/>
              </a:lnSpc>
            </a:pPr>
            <a:r>
              <a:rPr lang="en-IN" sz="2800" dirty="0" smtClean="0">
                <a:latin typeface="Times New Roman" pitchFamily="18" charset="0"/>
                <a:cs typeface="Times New Roman" pitchFamily="18" charset="0"/>
              </a:rPr>
              <a:t>In 1865, Newlands gave the law of octave. According to this law, if the elements are arranged in order of their increasing atomic weight, the. Physical and chemical properties of the elements repeat after interval of seven elements like 8</a:t>
            </a:r>
            <a:r>
              <a:rPr lang="en-IN" sz="2800" baseline="30000" dirty="0" smtClean="0">
                <a:latin typeface="Times New Roman" pitchFamily="18" charset="0"/>
                <a:cs typeface="Times New Roman" pitchFamily="18" charset="0"/>
              </a:rPr>
              <a:t>th</a:t>
            </a:r>
            <a:r>
              <a:rPr lang="en-IN" sz="2800" dirty="0" smtClean="0">
                <a:latin typeface="Times New Roman" pitchFamily="18" charset="0"/>
                <a:cs typeface="Times New Roman" pitchFamily="18" charset="0"/>
              </a:rPr>
              <a:t> note of the musical. Scale.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99592" y="4221088"/>
            <a:ext cx="7416824" cy="1307537"/>
          </a:xfrm>
          <a:prstGeom prst="rect">
            <a:avLst/>
          </a:prstGeom>
          <a:noFill/>
        </p:spPr>
        <p:txBody>
          <a:bodyPr wrap="square" rtlCol="0">
            <a:spAutoFit/>
          </a:bodyPr>
          <a:lstStyle/>
          <a:p>
            <a:pPr algn="just">
              <a:lnSpc>
                <a:spcPct val="150000"/>
              </a:lnSpc>
            </a:pPr>
            <a:r>
              <a:rPr lang="en-US" sz="2800" dirty="0" smtClean="0">
                <a:latin typeface="Times New Roman" pitchFamily="18" charset="0"/>
                <a:cs typeface="Times New Roman" pitchFamily="18" charset="0"/>
              </a:rPr>
              <a:t>The system worked quite well for the lighter elements but fails in the case of heavier elements</a:t>
            </a:r>
            <a:endParaRPr lang="en-IN" sz="2800" dirty="0">
              <a:latin typeface="Times New Roman" pitchFamily="18" charset="0"/>
              <a:cs typeface="Times New Roman" pitchFamily="18" charset="0"/>
            </a:endParaRPr>
          </a:p>
        </p:txBody>
      </p:sp>
      <p:graphicFrame>
        <p:nvGraphicFramePr>
          <p:cNvPr id="5128" name="Object 8"/>
          <p:cNvGraphicFramePr>
            <a:graphicFrameLocks noChangeAspect="1"/>
          </p:cNvGraphicFramePr>
          <p:nvPr/>
        </p:nvGraphicFramePr>
        <p:xfrm>
          <a:off x="395536" y="1196752"/>
          <a:ext cx="7956550" cy="2664296"/>
        </p:xfrm>
        <a:graphic>
          <a:graphicData uri="http://schemas.openxmlformats.org/presentationml/2006/ole">
            <p:oleObj spid="_x0000_s5128" name="CS ChemDraw Drawing" r:id="rId3" imgW="7956470" imgH="1808712" progId="ChemDraw.Document.6.0">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1520" y="332656"/>
            <a:ext cx="8229600" cy="1143000"/>
          </a:xfrm>
        </p:spPr>
        <p:txBody>
          <a:bodyPr>
            <a:normAutofit/>
          </a:bodyPr>
          <a:lstStyle/>
          <a:p>
            <a:r>
              <a:rPr lang="en-US" sz="3200" dirty="0" smtClean="0">
                <a:latin typeface="Times New Roman" pitchFamily="18" charset="0"/>
                <a:cs typeface="Times New Roman" pitchFamily="18" charset="0"/>
              </a:rPr>
              <a:t> </a:t>
            </a:r>
            <a:r>
              <a:rPr lang="en-IN" sz="3200" dirty="0" smtClean="0"/>
              <a:t>MENDELEEV'S PERIODIC LAW</a:t>
            </a:r>
            <a:br>
              <a:rPr lang="en-IN" sz="3200" dirty="0" smtClean="0"/>
            </a:br>
            <a:r>
              <a:rPr lang="en-IN" sz="3200" dirty="0" smtClean="0"/>
              <a:t>AND ORIGINAL PERIODIC TABLE</a:t>
            </a:r>
            <a:endParaRPr lang="en-IN" sz="3200" dirty="0">
              <a:latin typeface="Times New Roman" pitchFamily="18" charset="0"/>
              <a:cs typeface="Times New Roman" pitchFamily="18" charset="0"/>
            </a:endParaRPr>
          </a:p>
        </p:txBody>
      </p:sp>
      <p:sp>
        <p:nvSpPr>
          <p:cNvPr id="7" name="Rectangle 6"/>
          <p:cNvSpPr/>
          <p:nvPr/>
        </p:nvSpPr>
        <p:spPr>
          <a:xfrm>
            <a:off x="467544" y="1772816"/>
            <a:ext cx="7992888" cy="4616648"/>
          </a:xfrm>
          <a:prstGeom prst="rect">
            <a:avLst/>
          </a:prstGeom>
        </p:spPr>
        <p:txBody>
          <a:bodyPr wrap="square">
            <a:spAutoFit/>
          </a:bodyPr>
          <a:lstStyle/>
          <a:p>
            <a:pPr algn="just">
              <a:lnSpc>
                <a:spcPct val="150000"/>
              </a:lnSpc>
            </a:pPr>
            <a:r>
              <a:rPr lang="en-IN" sz="2800" dirty="0" smtClean="0">
                <a:latin typeface="Times New Roman" pitchFamily="18" charset="0"/>
                <a:cs typeface="Times New Roman" pitchFamily="18" charset="0"/>
              </a:rPr>
              <a:t>In 1869, a Russian scientist Mendeleev gave the periodic law. According to this law, “ When elements are arranged in the order of increasing atomic weight, elements with similar properties appear at regular intervals. The physical and chemical properties of elements are periodic functions of their atomic weight”</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9552" y="260648"/>
            <a:ext cx="7992888" cy="5185522"/>
          </a:xfrm>
          <a:prstGeom prst="rect">
            <a:avLst/>
          </a:prstGeom>
        </p:spPr>
        <p:txBody>
          <a:bodyPr wrap="square">
            <a:spAutoFit/>
          </a:bodyPr>
          <a:lstStyle/>
          <a:p>
            <a:pPr algn="just">
              <a:lnSpc>
                <a:spcPct val="150000"/>
              </a:lnSpc>
            </a:pPr>
            <a:r>
              <a:rPr lang="en-IN" sz="2800" dirty="0" smtClean="0">
                <a:latin typeface="Times New Roman" pitchFamily="18" charset="0"/>
                <a:cs typeface="Times New Roman" pitchFamily="18" charset="0"/>
              </a:rPr>
              <a:t>The main points of periodic law as stated by Mendeleev are below:</a:t>
            </a:r>
          </a:p>
          <a:p>
            <a:pPr algn="just">
              <a:lnSpc>
                <a:spcPct val="150000"/>
              </a:lnSpc>
            </a:pPr>
            <a:r>
              <a:rPr lang="en-IN" sz="2800" dirty="0" smtClean="0">
                <a:latin typeface="Times New Roman" pitchFamily="18" charset="0"/>
                <a:cs typeface="Times New Roman" pitchFamily="18" charset="0"/>
              </a:rPr>
              <a:t>1. The elements, if arranged according to their atomic weights exhibit an evident periodicity of properties.</a:t>
            </a:r>
          </a:p>
          <a:p>
            <a:pPr algn="just">
              <a:lnSpc>
                <a:spcPct val="150000"/>
              </a:lnSpc>
            </a:pPr>
            <a:r>
              <a:rPr lang="en-IN" sz="2800" dirty="0" smtClean="0">
                <a:latin typeface="Times New Roman" pitchFamily="18" charset="0"/>
                <a:cs typeface="Times New Roman" pitchFamily="18" charset="0"/>
              </a:rPr>
              <a:t>2. Elements which are similar as regards their chemical properties have atomic weights which either are of nearly same value, </a:t>
            </a:r>
            <a:r>
              <a:rPr lang="en-IN" sz="2800" i="1" dirty="0" smtClean="0">
                <a:latin typeface="Times New Roman" pitchFamily="18" charset="0"/>
                <a:cs typeface="Times New Roman" pitchFamily="18" charset="0"/>
              </a:rPr>
              <a:t>e.g., Fe, Co, Ni or increase regularly, e.g., K, </a:t>
            </a:r>
            <a:r>
              <a:rPr lang="en-IN" sz="2800" i="1" dirty="0" err="1" smtClean="0">
                <a:latin typeface="Times New Roman" pitchFamily="18" charset="0"/>
                <a:cs typeface="Times New Roman" pitchFamily="18" charset="0"/>
              </a:rPr>
              <a:t>Rb</a:t>
            </a:r>
            <a:r>
              <a:rPr lang="en-IN" sz="2800" i="1"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Cs.</a:t>
            </a:r>
          </a:p>
        </p:txBody>
      </p:sp>
      <p:sp>
        <p:nvSpPr>
          <p:cNvPr id="5" name="Rectangle 4"/>
          <p:cNvSpPr/>
          <p:nvPr/>
        </p:nvSpPr>
        <p:spPr>
          <a:xfrm>
            <a:off x="611560" y="5949280"/>
            <a:ext cx="8280920" cy="646331"/>
          </a:xfrm>
          <a:prstGeom prst="rect">
            <a:avLst/>
          </a:prstGeom>
        </p:spPr>
        <p:txBody>
          <a:bodyPr wrap="square">
            <a:spAutoFit/>
          </a:bodyPr>
          <a:lstStyle/>
          <a:p>
            <a:r>
              <a:rPr lang="en-IN" dirty="0" smtClean="0"/>
              <a:t>Mendeleev, D.I. 1889. The Periodic Law of the Chemical Elements. </a:t>
            </a:r>
            <a:r>
              <a:rPr lang="en-IN" i="1" dirty="0" smtClean="0"/>
              <a:t>Journal of the Chemical Society 55: 634-656.</a:t>
            </a:r>
            <a:endParaRPr lang="en-IN" dirty="0"/>
          </a:p>
        </p:txBody>
      </p:sp>
      <p:cxnSp>
        <p:nvCxnSpPr>
          <p:cNvPr id="9" name="Straight Connector 8"/>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0"/>
            <a:ext cx="7992888" cy="5909310"/>
          </a:xfrm>
          <a:prstGeom prst="rect">
            <a:avLst/>
          </a:prstGeom>
        </p:spPr>
        <p:txBody>
          <a:bodyPr wrap="square">
            <a:spAutoFit/>
          </a:bodyPr>
          <a:lstStyle/>
          <a:p>
            <a:pPr algn="just">
              <a:lnSpc>
                <a:spcPct val="150000"/>
              </a:lnSpc>
            </a:pPr>
            <a:r>
              <a:rPr lang="en-IN" sz="2800" dirty="0" smtClean="0">
                <a:latin typeface="Times New Roman" pitchFamily="18" charset="0"/>
                <a:cs typeface="Times New Roman" pitchFamily="18" charset="0"/>
              </a:rPr>
              <a:t>3. The arrangement of elements/or groups of elements in the order of their atomic weights corresponds to their so called "</a:t>
            </a:r>
            <a:r>
              <a:rPr lang="en-IN" sz="2800" dirty="0" err="1" smtClean="0">
                <a:latin typeface="Times New Roman" pitchFamily="18" charset="0"/>
                <a:cs typeface="Times New Roman" pitchFamily="18" charset="0"/>
              </a:rPr>
              <a:t>valencies</a:t>
            </a:r>
            <a:r>
              <a:rPr lang="en-IN" sz="2800" dirty="0" smtClean="0">
                <a:latin typeface="Times New Roman" pitchFamily="18" charset="0"/>
                <a:cs typeface="Times New Roman" pitchFamily="18" charset="0"/>
              </a:rPr>
              <a:t>" as well as their distinctive propertie</a:t>
            </a:r>
            <a:r>
              <a:rPr lang="en-IN" sz="2800" dirty="0" smtClean="0"/>
              <a:t>s.</a:t>
            </a:r>
          </a:p>
          <a:p>
            <a:pPr algn="just">
              <a:lnSpc>
                <a:spcPct val="150000"/>
              </a:lnSpc>
            </a:pPr>
            <a:r>
              <a:rPr lang="en-IN" sz="2800" dirty="0" smtClean="0">
                <a:latin typeface="Times New Roman" pitchFamily="18" charset="0"/>
                <a:cs typeface="Times New Roman" pitchFamily="18" charset="0"/>
              </a:rPr>
              <a:t>4. The elements which are most widely distributed in</a:t>
            </a:r>
          </a:p>
          <a:p>
            <a:pPr algn="just">
              <a:lnSpc>
                <a:spcPct val="150000"/>
              </a:lnSpc>
            </a:pPr>
            <a:r>
              <a:rPr lang="en-IN" sz="2800" dirty="0" smtClean="0">
                <a:latin typeface="Times New Roman" pitchFamily="18" charset="0"/>
                <a:cs typeface="Times New Roman" pitchFamily="18" charset="0"/>
              </a:rPr>
              <a:t>nature have small atomic weights and possess sharply</a:t>
            </a:r>
          </a:p>
          <a:p>
            <a:pPr algn="just">
              <a:lnSpc>
                <a:spcPct val="150000"/>
              </a:lnSpc>
            </a:pPr>
            <a:r>
              <a:rPr lang="en-IN" sz="2800" dirty="0" smtClean="0">
                <a:latin typeface="Times New Roman" pitchFamily="18" charset="0"/>
                <a:cs typeface="Times New Roman" pitchFamily="18" charset="0"/>
              </a:rPr>
              <a:t>defined properties.</a:t>
            </a:r>
          </a:p>
          <a:p>
            <a:pPr algn="just">
              <a:lnSpc>
                <a:spcPct val="150000"/>
              </a:lnSpc>
            </a:pPr>
            <a:r>
              <a:rPr lang="en-IN" sz="2800" dirty="0" smtClean="0">
                <a:latin typeface="Times New Roman" pitchFamily="18" charset="0"/>
                <a:cs typeface="Times New Roman" pitchFamily="18" charset="0"/>
              </a:rPr>
              <a:t>5. The magnitude of  atomic weight determines the</a:t>
            </a:r>
          </a:p>
          <a:p>
            <a:pPr algn="just">
              <a:lnSpc>
                <a:spcPct val="150000"/>
              </a:lnSpc>
            </a:pPr>
            <a:r>
              <a:rPr lang="en-IN" sz="2800" dirty="0" smtClean="0">
                <a:latin typeface="Times New Roman" pitchFamily="18" charset="0"/>
                <a:cs typeface="Times New Roman" pitchFamily="18" charset="0"/>
              </a:rPr>
              <a:t>character of the element.</a:t>
            </a:r>
          </a:p>
        </p:txBody>
      </p:sp>
      <p:sp>
        <p:nvSpPr>
          <p:cNvPr id="5" name="Rectangle 4"/>
          <p:cNvSpPr/>
          <p:nvPr/>
        </p:nvSpPr>
        <p:spPr>
          <a:xfrm>
            <a:off x="611560" y="5949280"/>
            <a:ext cx="8280920" cy="646331"/>
          </a:xfrm>
          <a:prstGeom prst="rect">
            <a:avLst/>
          </a:prstGeom>
        </p:spPr>
        <p:txBody>
          <a:bodyPr wrap="square">
            <a:spAutoFit/>
          </a:bodyPr>
          <a:lstStyle/>
          <a:p>
            <a:r>
              <a:rPr lang="en-IN" dirty="0" smtClean="0"/>
              <a:t>Mendeleev, D.I. 1889. The Periodic Law of the Chemical Elements. </a:t>
            </a:r>
            <a:r>
              <a:rPr lang="en-IN" i="1" dirty="0" smtClean="0"/>
              <a:t>Journal of the Chemical Society 55: 634-656.</a:t>
            </a:r>
            <a:endParaRPr lang="en-IN" dirty="0"/>
          </a:p>
        </p:txBody>
      </p:sp>
      <p:cxnSp>
        <p:nvCxnSpPr>
          <p:cNvPr id="6" name="Straight Connector 5"/>
          <p:cNvCxnSpPr/>
          <p:nvPr/>
        </p:nvCxnSpPr>
        <p:spPr>
          <a:xfrm>
            <a:off x="251520" y="5877272"/>
            <a:ext cx="864096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TotalTime>
  <Words>700</Words>
  <Application>Microsoft Office PowerPoint</Application>
  <PresentationFormat>On-screen Show (4:3)</PresentationFormat>
  <Paragraphs>49</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CS ChemDraw Drawing</vt:lpstr>
      <vt:lpstr>Slide 1</vt:lpstr>
      <vt:lpstr>INTRODUCTION</vt:lpstr>
      <vt:lpstr>Slide 3</vt:lpstr>
      <vt:lpstr>The main drawback of this classification was that the concept was applicable to only to a limited number of elements not all the known elements.</vt:lpstr>
      <vt:lpstr>Slide 5</vt:lpstr>
      <vt:lpstr>Slide 6</vt:lpstr>
      <vt:lpstr> MENDELEEV'S PERIODIC LAW AND ORIGINAL PERIODIC TABLE</vt:lpstr>
      <vt:lpstr>Slide 8</vt:lpstr>
      <vt:lpstr>Slide 9</vt:lpstr>
      <vt:lpstr>Slide 10</vt:lpstr>
      <vt:lpstr> Modern Periodic Law</vt:lpstr>
      <vt:lpstr> Modern Periodic Table</vt:lpstr>
      <vt:lpstr>Modern periodic table</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MLAC KASBA</dc:creator>
  <cp:lastModifiedBy>ATUL</cp:lastModifiedBy>
  <cp:revision>92</cp:revision>
  <dcterms:created xsi:type="dcterms:W3CDTF">2019-12-17T10:24:49Z</dcterms:created>
  <dcterms:modified xsi:type="dcterms:W3CDTF">2020-04-13T07:58:33Z</dcterms:modified>
</cp:coreProperties>
</file>