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57"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6E7EC308-FD3B-40D1-AD6D-59D0D55BFB34}" type="datetimeFigureOut">
              <a:rPr lang="en-US" smtClean="0"/>
              <a:pPr/>
              <a:t>3/23/2020</a:t>
            </a:fld>
            <a:endParaRPr lang="en-IN"/>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9E25BF7-33E7-4854-BD7A-600F8E28712A}" type="slidenum">
              <a:rPr lang="en-IN" smtClean="0"/>
              <a:pPr/>
              <a:t>‹#›</a:t>
            </a:fld>
            <a:endParaRPr lang="en-IN"/>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7EC308-FD3B-40D1-AD6D-59D0D55BFB34}" type="datetimeFigureOut">
              <a:rPr lang="en-US" smtClean="0"/>
              <a:pPr/>
              <a:t>3/23/2020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E25BF7-33E7-4854-BD7A-600F8E28712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7EC308-FD3B-40D1-AD6D-59D0D55BFB34}" type="datetimeFigureOut">
              <a:rPr lang="en-US" smtClean="0"/>
              <a:pPr/>
              <a:t>3/23/2020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E25BF7-33E7-4854-BD7A-600F8E28712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7EC308-FD3B-40D1-AD6D-59D0D55BFB34}" type="datetimeFigureOut">
              <a:rPr lang="en-US" smtClean="0"/>
              <a:pPr/>
              <a:t>3/23/2020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E25BF7-33E7-4854-BD7A-600F8E28712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6E7EC308-FD3B-40D1-AD6D-59D0D55BFB34}" type="datetimeFigureOut">
              <a:rPr lang="en-US" smtClean="0"/>
              <a:pPr/>
              <a:t>3/23/2020</a:t>
            </a:fld>
            <a:endParaRPr lang="en-IN"/>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9E25BF7-33E7-4854-BD7A-600F8E28712A}" type="slidenum">
              <a:rPr lang="en-IN" smtClean="0"/>
              <a:pPr/>
              <a:t>‹#›</a:t>
            </a:fld>
            <a:endParaRPr lang="en-IN"/>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E7EC308-FD3B-40D1-AD6D-59D0D55BFB34}" type="datetimeFigureOut">
              <a:rPr lang="en-US" smtClean="0"/>
              <a:pPr/>
              <a:t>3/23/2020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9E25BF7-33E7-4854-BD7A-600F8E28712A}" type="slidenum">
              <a:rPr lang="en-IN" smtClean="0"/>
              <a:pPr/>
              <a:t>‹#›</a:t>
            </a:fld>
            <a:endParaRPr lang="en-IN"/>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E7EC308-FD3B-40D1-AD6D-59D0D55BFB34}" type="datetimeFigureOut">
              <a:rPr lang="en-US" smtClean="0"/>
              <a:pPr/>
              <a:t>3/23/2020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9E25BF7-33E7-4854-BD7A-600F8E28712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E7EC308-FD3B-40D1-AD6D-59D0D55BFB34}" type="datetimeFigureOut">
              <a:rPr lang="en-US" smtClean="0"/>
              <a:pPr/>
              <a:t>3/23/2020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B9E25BF7-33E7-4854-BD7A-600F8E28712A}" type="slidenum">
              <a:rPr lang="en-IN" smtClean="0"/>
              <a:pPr/>
              <a:t>‹#›</a:t>
            </a:fld>
            <a:endParaRPr lang="en-IN"/>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E7EC308-FD3B-40D1-AD6D-59D0D55BFB34}" type="datetimeFigureOut">
              <a:rPr lang="en-US" smtClean="0"/>
              <a:pPr/>
              <a:t>3/23/2020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B9E25BF7-33E7-4854-BD7A-600F8E28712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6E7EC308-FD3B-40D1-AD6D-59D0D55BFB34}" type="datetimeFigureOut">
              <a:rPr lang="en-US" smtClean="0"/>
              <a:pPr/>
              <a:t>3/23/2020</a:t>
            </a:fld>
            <a:endParaRPr lang="en-IN"/>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9E25BF7-33E7-4854-BD7A-600F8E28712A}" type="slidenum">
              <a:rPr lang="en-IN" smtClean="0"/>
              <a:pPr/>
              <a:t>‹#›</a:t>
            </a:fld>
            <a:endParaRPr lang="en-IN"/>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6E7EC308-FD3B-40D1-AD6D-59D0D55BFB34}" type="datetimeFigureOut">
              <a:rPr lang="en-US" smtClean="0"/>
              <a:pPr/>
              <a:t>3/23/2020</a:t>
            </a:fld>
            <a:endParaRPr lang="en-IN"/>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9E25BF7-33E7-4854-BD7A-600F8E28712A}" type="slidenum">
              <a:rPr lang="en-IN" smtClean="0"/>
              <a:pPr/>
              <a:t>‹#›</a:t>
            </a:fld>
            <a:endParaRPr lang="en-IN"/>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IN"/>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6E7EC308-FD3B-40D1-AD6D-59D0D55BFB34}" type="datetimeFigureOut">
              <a:rPr lang="en-US" smtClean="0"/>
              <a:pPr/>
              <a:t>3/23/2020</a:t>
            </a:fld>
            <a:endParaRPr lang="en-IN"/>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9E25BF7-33E7-4854-BD7A-600F8E28712A}" type="slidenum">
              <a:rPr lang="en-IN" smtClean="0"/>
              <a:pPr/>
              <a:t>‹#›</a:t>
            </a:fld>
            <a:endParaRPr lang="en-IN"/>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Money and Banking</a:t>
            </a:r>
            <a:endParaRPr lang="en-IN" dirty="0"/>
          </a:p>
        </p:txBody>
      </p:sp>
      <p:sp>
        <p:nvSpPr>
          <p:cNvPr id="3" name="Text Placeholder 2"/>
          <p:cNvSpPr>
            <a:spLocks noGrp="1"/>
          </p:cNvSpPr>
          <p:nvPr>
            <p:ph type="body" idx="1"/>
          </p:nvPr>
        </p:nvSpPr>
        <p:spPr/>
        <p:txBody>
          <a:bodyPr/>
          <a:lstStyle/>
          <a:p>
            <a:pPr algn="l"/>
            <a:r>
              <a:rPr lang="en-IN" dirty="0" smtClean="0"/>
              <a:t>By </a:t>
            </a:r>
            <a:r>
              <a:rPr lang="en-IN" dirty="0" err="1" smtClean="0"/>
              <a:t>Jahanavi</a:t>
            </a:r>
            <a:r>
              <a:rPr lang="en-IN" dirty="0" smtClean="0"/>
              <a:t> </a:t>
            </a:r>
            <a:r>
              <a:rPr lang="en-IN" dirty="0" err="1" smtClean="0"/>
              <a:t>Deo</a:t>
            </a:r>
            <a:endParaRPr lang="en-IN" dirty="0" smtClean="0"/>
          </a:p>
          <a:p>
            <a:pPr algn="l"/>
            <a:r>
              <a:rPr lang="en-IN" dirty="0" err="1" smtClean="0"/>
              <a:t>Bcom</a:t>
            </a:r>
            <a:r>
              <a:rPr lang="en-IN" dirty="0" smtClean="0"/>
              <a:t> 2</a:t>
            </a:r>
          </a:p>
          <a:p>
            <a:pPr algn="l"/>
            <a:r>
              <a:rPr lang="en-IN" dirty="0" smtClean="0"/>
              <a:t>Department of Commerce</a:t>
            </a:r>
          </a:p>
          <a:p>
            <a:pPr algn="l"/>
            <a:r>
              <a:rPr lang="en-IN" dirty="0" smtClean="0"/>
              <a:t>M.L </a:t>
            </a:r>
            <a:r>
              <a:rPr lang="en-IN" dirty="0" err="1" smtClean="0"/>
              <a:t>AryaCollege,Kasba</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xresdefault.jpg"/>
          <p:cNvPicPr>
            <a:picLocks noGrp="1" noChangeAspect="1"/>
          </p:cNvPicPr>
          <p:nvPr>
            <p:ph idx="1"/>
          </p:nvPr>
        </p:nvPicPr>
        <p:blipFill>
          <a:blip r:embed="rId2"/>
          <a:stretch>
            <a:fillRect/>
          </a:stretch>
        </p:blipFill>
        <p:spPr>
          <a:xfrm>
            <a:off x="548922" y="714356"/>
            <a:ext cx="8237920" cy="571504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fontAlgn="base"/>
            <a:r>
              <a:rPr lang="en-IN" dirty="0" smtClean="0"/>
              <a:t>A commercial bank is a financial institution which performs the functions of accepting deposits from the general public and giving loans for investment with the aim of earning profit.</a:t>
            </a:r>
          </a:p>
          <a:p>
            <a:pPr fontAlgn="base"/>
            <a:endParaRPr lang="en-IN" dirty="0" smtClean="0"/>
          </a:p>
          <a:p>
            <a:pPr fontAlgn="base"/>
            <a:r>
              <a:rPr lang="en-IN" dirty="0" smtClean="0"/>
              <a:t>In fact, commercial banks, as their name suggests, axe profit-seeking institutions, i.e., they do banking business to earn profit.</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They generally finance trade and commerce with short-term loans. They charge high rate of interest from the borrowers but pay much less rate of Interest to their depositors with the result that the difference between the two rates of interest becomes the main source of profit of the banks. Most of the Indian joint stock Banks are Commercial Banks such as Punjab National Bank, Allahabad Bank, </a:t>
            </a:r>
            <a:r>
              <a:rPr lang="en-IN" dirty="0" err="1" smtClean="0"/>
              <a:t>Canara</a:t>
            </a:r>
            <a:r>
              <a:rPr lang="en-IN" dirty="0" smtClean="0"/>
              <a:t> Bank, Andhra Bank, Bank of Baroda, etc.</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two most distinctive features of a commercial bank are borrowing and lending, i.e., acceptance of deposits and lending of money to projects to earn Interest (profit). In short, banks borrow to lend. The rate of interest offered by the banks to depositors is called the borrowing rate while the rate at which banks lend out is called lending rate.</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The difference between the rates is called ‘spread’ which is appropriated by the banks. Mind, all financial institutions are not commercial banks because only those which perform dual functions of (</a:t>
            </a:r>
            <a:r>
              <a:rPr lang="en-IN" dirty="0" err="1" smtClean="0"/>
              <a:t>i</a:t>
            </a:r>
            <a:r>
              <a:rPr lang="en-IN" dirty="0" smtClean="0"/>
              <a:t>) accepting deposits and (ii) giving loans are termed as commercial banks. For example post offices are not bank because they do not give loans. Functions of commercial banks are classified in to two main categories—(A) Primary functions and (B) Secondary functions.</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15</TotalTime>
  <Words>305</Words>
  <Application>Microsoft Office PowerPoint</Application>
  <PresentationFormat>On-screen Show (4:3)</PresentationFormat>
  <Paragraphs>11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Foundry</vt:lpstr>
      <vt:lpstr>Money and Banking</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jahanvi</dc:creator>
  <cp:lastModifiedBy>jahanvi</cp:lastModifiedBy>
  <cp:revision>5</cp:revision>
  <dcterms:created xsi:type="dcterms:W3CDTF">2019-11-11T10:47:21Z</dcterms:created>
  <dcterms:modified xsi:type="dcterms:W3CDTF">2020-03-23T13:31:12Z</dcterms:modified>
</cp:coreProperties>
</file>