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3A64D9BE-4001-4F75-88CF-D90C67F59A1F}" type="datetimeFigureOut">
              <a:rPr lang="en-US" smtClean="0"/>
              <a:pPr/>
              <a:t>3/23/2020</a:t>
            </a:fld>
            <a:endParaRPr lang="en-IN"/>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IN"/>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152FE92-A0DD-4CAD-A584-9743B9A3FD8C}"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A64D9BE-4001-4F75-88CF-D90C67F59A1F}" type="datetimeFigureOut">
              <a:rPr lang="en-US" smtClean="0"/>
              <a:pPr/>
              <a:t>3/23/2020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1152FE92-A0DD-4CAD-A584-9743B9A3FD8C}"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3A64D9BE-4001-4F75-88CF-D90C67F59A1F}" type="datetimeFigureOut">
              <a:rPr lang="en-US" smtClean="0"/>
              <a:pPr/>
              <a:t>3/23/2020</a:t>
            </a:fld>
            <a:endParaRPr lang="en-IN"/>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IN"/>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152FE92-A0DD-4CAD-A584-9743B9A3FD8C}"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A64D9BE-4001-4F75-88CF-D90C67F59A1F}" type="datetimeFigureOut">
              <a:rPr lang="en-US" smtClean="0"/>
              <a:pPr/>
              <a:t>3/23/2020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1152FE92-A0DD-4CAD-A584-9743B9A3FD8C}"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3A64D9BE-4001-4F75-88CF-D90C67F59A1F}" type="datetimeFigureOut">
              <a:rPr lang="en-US" smtClean="0"/>
              <a:pPr/>
              <a:t>3/23/2020</a:t>
            </a:fld>
            <a:endParaRPr lang="en-IN"/>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IN"/>
          </a:p>
        </p:txBody>
      </p:sp>
      <p:sp>
        <p:nvSpPr>
          <p:cNvPr id="6" name="Slide Number Placeholder 5"/>
          <p:cNvSpPr>
            <a:spLocks noGrp="1"/>
          </p:cNvSpPr>
          <p:nvPr>
            <p:ph type="sldNum" sz="quarter" idx="12"/>
          </p:nvPr>
        </p:nvSpPr>
        <p:spPr>
          <a:xfrm>
            <a:off x="6733952" y="6555112"/>
            <a:ext cx="588336" cy="228600"/>
          </a:xfrm>
        </p:spPr>
        <p:txBody>
          <a:bodyPr/>
          <a:lstStyle>
            <a:extLst/>
          </a:lstStyle>
          <a:p>
            <a:fld id="{1152FE92-A0DD-4CAD-A584-9743B9A3FD8C}"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A64D9BE-4001-4F75-88CF-D90C67F59A1F}" type="datetimeFigureOut">
              <a:rPr lang="en-US" smtClean="0"/>
              <a:pPr/>
              <a:t>3/23/2020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1152FE92-A0DD-4CAD-A584-9743B9A3FD8C}"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A64D9BE-4001-4F75-88CF-D90C67F59A1F}" type="datetimeFigureOut">
              <a:rPr lang="en-US" smtClean="0"/>
              <a:pPr/>
              <a:t>3/23/2020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1152FE92-A0DD-4CAD-A584-9743B9A3FD8C}"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A64D9BE-4001-4F75-88CF-D90C67F59A1F}" type="datetimeFigureOut">
              <a:rPr lang="en-US" smtClean="0"/>
              <a:pPr/>
              <a:t>3/23/2020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1152FE92-A0DD-4CAD-A584-9743B9A3FD8C}"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3A64D9BE-4001-4F75-88CF-D90C67F59A1F}" type="datetimeFigureOut">
              <a:rPr lang="en-US" smtClean="0"/>
              <a:pPr/>
              <a:t>3/23/2020</a:t>
            </a:fld>
            <a:endParaRPr lang="en-IN"/>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IN"/>
          </a:p>
        </p:txBody>
      </p:sp>
      <p:sp>
        <p:nvSpPr>
          <p:cNvPr id="4" name="Slide Number Placeholder 3"/>
          <p:cNvSpPr>
            <a:spLocks noGrp="1"/>
          </p:cNvSpPr>
          <p:nvPr>
            <p:ph type="sldNum" sz="quarter" idx="12"/>
          </p:nvPr>
        </p:nvSpPr>
        <p:spPr/>
        <p:txBody>
          <a:bodyPr/>
          <a:lstStyle>
            <a:extLst/>
          </a:lstStyle>
          <a:p>
            <a:fld id="{1152FE92-A0DD-4CAD-A584-9743B9A3FD8C}"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A64D9BE-4001-4F75-88CF-D90C67F59A1F}" type="datetimeFigureOut">
              <a:rPr lang="en-US" smtClean="0"/>
              <a:pPr/>
              <a:t>3/23/2020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1152FE92-A0DD-4CAD-A584-9743B9A3FD8C}"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3A64D9BE-4001-4F75-88CF-D90C67F59A1F}" type="datetimeFigureOut">
              <a:rPr lang="en-US" smtClean="0"/>
              <a:pPr/>
              <a:t>3/23/2020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1152FE92-A0DD-4CAD-A584-9743B9A3FD8C}" type="slidenum">
              <a:rPr lang="en-IN" smtClean="0"/>
              <a:pPr/>
              <a:t>‹#›</a:t>
            </a:fld>
            <a:endParaRPr lang="en-IN"/>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3A64D9BE-4001-4F75-88CF-D90C67F59A1F}" type="datetimeFigureOut">
              <a:rPr lang="en-US" smtClean="0"/>
              <a:pPr/>
              <a:t>3/23/2020</a:t>
            </a:fld>
            <a:endParaRPr lang="en-IN"/>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IN"/>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152FE92-A0DD-4CAD-A584-9743B9A3FD8C}"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FINANCIAL ACCOUNTING</a:t>
            </a:r>
            <a:endParaRPr lang="en-IN" dirty="0"/>
          </a:p>
        </p:txBody>
      </p:sp>
      <p:sp>
        <p:nvSpPr>
          <p:cNvPr id="3" name="Subtitle 2"/>
          <p:cNvSpPr>
            <a:spLocks noGrp="1"/>
          </p:cNvSpPr>
          <p:nvPr>
            <p:ph type="subTitle" idx="1"/>
          </p:nvPr>
        </p:nvSpPr>
        <p:spPr/>
        <p:txBody>
          <a:bodyPr>
            <a:normAutofit lnSpcReduction="10000"/>
          </a:bodyPr>
          <a:lstStyle/>
          <a:p>
            <a:pPr algn="l"/>
            <a:r>
              <a:rPr lang="en-IN" dirty="0" smtClean="0"/>
              <a:t>BY </a:t>
            </a:r>
            <a:r>
              <a:rPr lang="en-IN" dirty="0" smtClean="0"/>
              <a:t>JAHANAV</a:t>
            </a:r>
            <a:r>
              <a:rPr lang="en-IN" dirty="0" smtClean="0"/>
              <a:t>I DEO</a:t>
            </a:r>
            <a:endParaRPr lang="en-IN" dirty="0" smtClean="0"/>
          </a:p>
          <a:p>
            <a:pPr algn="l"/>
            <a:r>
              <a:rPr lang="en-IN" dirty="0" smtClean="0"/>
              <a:t>DEPARTMENT OF COMMERCE</a:t>
            </a:r>
          </a:p>
          <a:p>
            <a:pPr algn="l"/>
            <a:r>
              <a:rPr lang="en-IN" smtClean="0"/>
              <a:t>M.L ARYA</a:t>
            </a:r>
            <a:r>
              <a:rPr lang="en-IN" smtClean="0"/>
              <a:t> </a:t>
            </a:r>
            <a:r>
              <a:rPr lang="en-IN" dirty="0" smtClean="0"/>
              <a:t>COLLEGE</a:t>
            </a:r>
            <a:r>
              <a:rPr lang="en-IN" smtClean="0"/>
              <a:t>, </a:t>
            </a:r>
            <a:r>
              <a:rPr lang="en-IN" smtClean="0"/>
              <a:t>KASBA</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Minimum Rent</a:t>
            </a:r>
            <a:endParaRPr lang="en-IN" dirty="0"/>
          </a:p>
        </p:txBody>
      </p:sp>
      <p:sp>
        <p:nvSpPr>
          <p:cNvPr id="3" name="Content Placeholder 2"/>
          <p:cNvSpPr>
            <a:spLocks noGrp="1"/>
          </p:cNvSpPr>
          <p:nvPr>
            <p:ph idx="1"/>
          </p:nvPr>
        </p:nvSpPr>
        <p:spPr/>
        <p:txBody>
          <a:bodyPr>
            <a:normAutofit fontScale="77500" lnSpcReduction="20000"/>
          </a:bodyPr>
          <a:lstStyle/>
          <a:p>
            <a:r>
              <a:rPr lang="en-IN" b="1" dirty="0" smtClean="0"/>
              <a:t> </a:t>
            </a:r>
            <a:endParaRPr lang="en-IN" dirty="0" smtClean="0"/>
          </a:p>
          <a:p>
            <a:r>
              <a:rPr lang="en-IN" dirty="0" smtClean="0"/>
              <a:t>Minimum rent is also known as dead rent, fixed rent, flat rent, rock rent and contract rent.</a:t>
            </a:r>
          </a:p>
          <a:p>
            <a:r>
              <a:rPr lang="en-IN" dirty="0" smtClean="0"/>
              <a:t> A minimum sum guaranteed to the </a:t>
            </a:r>
            <a:r>
              <a:rPr lang="en-IN" dirty="0" err="1" smtClean="0"/>
              <a:t>lessor</a:t>
            </a:r>
            <a:r>
              <a:rPr lang="en-IN" dirty="0" smtClean="0"/>
              <a:t> by the lessee in order to make the </a:t>
            </a:r>
            <a:r>
              <a:rPr lang="en-IN" dirty="0" err="1" smtClean="0"/>
              <a:t>lessor</a:t>
            </a:r>
            <a:r>
              <a:rPr lang="en-IN" dirty="0" smtClean="0"/>
              <a:t> receive a minimum amount in any particular period, whether he derived any benefit or not, out of the right is known as minimum rent.</a:t>
            </a:r>
          </a:p>
          <a:p>
            <a:endParaRPr lang="en-IN" dirty="0" smtClean="0"/>
          </a:p>
          <a:p>
            <a:r>
              <a:rPr lang="en-IN" dirty="0" smtClean="0"/>
              <a:t> It is a pre-determined rent and being disclosed in the royalty agreement where both parties have their consent.</a:t>
            </a:r>
          </a:p>
          <a:p>
            <a:endParaRPr lang="en-IN" dirty="0" smtClean="0"/>
          </a:p>
          <a:p>
            <a:r>
              <a:rPr lang="en-IN" dirty="0" smtClean="0"/>
              <a:t> But if the production or sale is more than the minimum quantities previously agreed upon, then the royalty will be paid for the actual production. In other words, when the royalty is less than the minimum rent, the lessee pays the minimum rent, but when the royalty exceeds the minimum rent, royalty is payable.</a:t>
            </a:r>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2800" dirty="0" smtClean="0">
                <a:latin typeface="Berlin Sans FB" pitchFamily="34" charset="0"/>
              </a:rPr>
              <a:t>Redeemable Dead Rent/</a:t>
            </a:r>
            <a:r>
              <a:rPr lang="en-IN" sz="2800" dirty="0" err="1" smtClean="0">
                <a:latin typeface="Berlin Sans FB" pitchFamily="34" charset="0"/>
              </a:rPr>
              <a:t>Shortworking</a:t>
            </a:r>
            <a:r>
              <a:rPr lang="en-IN" sz="2800" dirty="0" smtClean="0">
                <a:latin typeface="Berlin Sans FB" pitchFamily="34" charset="0"/>
              </a:rPr>
              <a:t/>
            </a:r>
            <a:br>
              <a:rPr lang="en-IN" sz="2800" dirty="0" smtClean="0">
                <a:latin typeface="Berlin Sans FB" pitchFamily="34" charset="0"/>
              </a:rPr>
            </a:br>
            <a:endParaRPr lang="en-IN" sz="2800" dirty="0">
              <a:latin typeface="Berlin Sans FB" pitchFamily="34" charset="0"/>
            </a:endParaRPr>
          </a:p>
        </p:txBody>
      </p:sp>
      <p:sp>
        <p:nvSpPr>
          <p:cNvPr id="3" name="Content Placeholder 2"/>
          <p:cNvSpPr>
            <a:spLocks noGrp="1"/>
          </p:cNvSpPr>
          <p:nvPr>
            <p:ph idx="1"/>
          </p:nvPr>
        </p:nvSpPr>
        <p:spPr/>
        <p:txBody>
          <a:bodyPr/>
          <a:lstStyle/>
          <a:p>
            <a:r>
              <a:rPr lang="en-IN" dirty="0" err="1" smtClean="0">
                <a:latin typeface="Berlin Sans FB" pitchFamily="34" charset="0"/>
              </a:rPr>
              <a:t>Shortworking</a:t>
            </a:r>
            <a:r>
              <a:rPr lang="en-IN" dirty="0" smtClean="0">
                <a:latin typeface="Berlin Sans FB" pitchFamily="34" charset="0"/>
              </a:rPr>
              <a:t> is that amount by which the minimum rent exceeds actual royalty. In other words, whenever the minimum rent is more than the actual royalty, the difference is called redeemable dead rent. </a:t>
            </a:r>
          </a:p>
          <a:p>
            <a:r>
              <a:rPr lang="en-IN" dirty="0" smtClean="0">
                <a:latin typeface="Berlin Sans FB" pitchFamily="34" charset="0"/>
              </a:rPr>
              <a:t>Suppose, if a mine owner agreed to let the mine to a lessee for $ 20,000 for extraction of 1,000 kg. of coal and lessee actually produced only 600kg. of coal. Then $ 8,000(i.e. $20 X 400kg.) is known as </a:t>
            </a:r>
            <a:r>
              <a:rPr lang="en-IN" dirty="0" err="1" smtClean="0">
                <a:latin typeface="Berlin Sans FB" pitchFamily="34" charset="0"/>
              </a:rPr>
              <a:t>shortworking</a:t>
            </a:r>
            <a:r>
              <a:rPr lang="en-IN" dirty="0" smtClean="0">
                <a:latin typeface="Berlin Sans FB" pitchFamily="34" charset="0"/>
              </a:rPr>
              <a:t>. </a:t>
            </a:r>
            <a:r>
              <a:rPr lang="en-IN" dirty="0" err="1" smtClean="0">
                <a:latin typeface="Berlin Sans FB" pitchFamily="34" charset="0"/>
              </a:rPr>
              <a:t>Shortworking</a:t>
            </a:r>
            <a:r>
              <a:rPr lang="en-IN" dirty="0" smtClean="0">
                <a:latin typeface="Berlin Sans FB" pitchFamily="34" charset="0"/>
              </a:rPr>
              <a:t> is also called 'royalty suspense' by </a:t>
            </a:r>
            <a:r>
              <a:rPr lang="en-IN" dirty="0" err="1" smtClean="0">
                <a:latin typeface="Berlin Sans FB" pitchFamily="34" charset="0"/>
              </a:rPr>
              <a:t>lessor</a:t>
            </a:r>
            <a:r>
              <a:rPr lang="en-IN" dirty="0" smtClean="0">
                <a:latin typeface="Berlin Sans FB" pitchFamily="34" charset="0"/>
              </a:rPr>
              <a:t>.</a:t>
            </a:r>
            <a:endParaRPr lang="en-IN" dirty="0">
              <a:latin typeface="Berlin Sans FB"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Recoupment Of </a:t>
            </a:r>
            <a:r>
              <a:rPr lang="en-IN" dirty="0" err="1" smtClean="0"/>
              <a:t>Shortwirking</a:t>
            </a:r>
            <a:endParaRPr lang="en-IN" dirty="0"/>
          </a:p>
        </p:txBody>
      </p:sp>
      <p:sp>
        <p:nvSpPr>
          <p:cNvPr id="3" name="Content Placeholder 2"/>
          <p:cNvSpPr>
            <a:spLocks noGrp="1"/>
          </p:cNvSpPr>
          <p:nvPr>
            <p:ph idx="1"/>
          </p:nvPr>
        </p:nvSpPr>
        <p:spPr/>
        <p:txBody>
          <a:bodyPr>
            <a:normAutofit/>
          </a:bodyPr>
          <a:lstStyle/>
          <a:p>
            <a:r>
              <a:rPr lang="en-IN" sz="2800" dirty="0" smtClean="0">
                <a:latin typeface="Berlin Sans FB" pitchFamily="34" charset="0"/>
              </a:rPr>
              <a:t>Generally, a royalty agreement contains a provision for carrying forward of </a:t>
            </a:r>
            <a:r>
              <a:rPr lang="en-IN" sz="2800" dirty="0" err="1" smtClean="0">
                <a:latin typeface="Berlin Sans FB" pitchFamily="34" charset="0"/>
              </a:rPr>
              <a:t>shortworking</a:t>
            </a:r>
            <a:r>
              <a:rPr lang="en-IN" sz="2800" dirty="0" smtClean="0">
                <a:latin typeface="Berlin Sans FB" pitchFamily="34" charset="0"/>
              </a:rPr>
              <a:t> with a view to adjust in the future in. In the subsequent years, such </a:t>
            </a:r>
            <a:r>
              <a:rPr lang="en-IN" sz="2800" dirty="0" err="1" smtClean="0">
                <a:latin typeface="Berlin Sans FB" pitchFamily="34" charset="0"/>
              </a:rPr>
              <a:t>shortworking</a:t>
            </a:r>
            <a:r>
              <a:rPr lang="en-IN" sz="2800" dirty="0" smtClean="0">
                <a:latin typeface="Berlin Sans FB" pitchFamily="34" charset="0"/>
              </a:rPr>
              <a:t> is adjusted against the surplus royalty. This process of adjustment is called recoupment of </a:t>
            </a:r>
            <a:r>
              <a:rPr lang="en-IN" sz="2800" dirty="0" err="1" smtClean="0">
                <a:latin typeface="Berlin Sans FB" pitchFamily="34" charset="0"/>
              </a:rPr>
              <a:t>shortworking</a:t>
            </a:r>
            <a:r>
              <a:rPr lang="en-IN" sz="2800" dirty="0" smtClean="0">
                <a:latin typeface="Berlin Sans FB" pitchFamily="34" charset="0"/>
              </a:rPr>
              <a:t>.</a:t>
            </a:r>
            <a:endParaRPr lang="en-IN" sz="2800" dirty="0">
              <a:latin typeface="Berlin Sans FB"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Strike And Lock Out</a:t>
            </a:r>
            <a:endParaRPr lang="en-IN" dirty="0"/>
          </a:p>
        </p:txBody>
      </p:sp>
      <p:sp>
        <p:nvSpPr>
          <p:cNvPr id="3" name="Content Placeholder 2"/>
          <p:cNvSpPr>
            <a:spLocks noGrp="1"/>
          </p:cNvSpPr>
          <p:nvPr>
            <p:ph idx="1"/>
          </p:nvPr>
        </p:nvSpPr>
        <p:spPr/>
        <p:txBody>
          <a:bodyPr>
            <a:normAutofit/>
          </a:bodyPr>
          <a:lstStyle/>
          <a:p>
            <a:r>
              <a:rPr lang="en-IN" dirty="0" smtClean="0">
                <a:latin typeface="Berlin Sans FB" pitchFamily="34" charset="0"/>
              </a:rPr>
              <a:t>Strike is the outcome of </a:t>
            </a:r>
            <a:r>
              <a:rPr lang="en-IN" dirty="0" err="1" smtClean="0">
                <a:latin typeface="Berlin Sans FB" pitchFamily="34" charset="0"/>
              </a:rPr>
              <a:t>labor</a:t>
            </a:r>
            <a:r>
              <a:rPr lang="en-IN" dirty="0" smtClean="0">
                <a:latin typeface="Berlin Sans FB" pitchFamily="34" charset="0"/>
              </a:rPr>
              <a:t> force unrest in the work and it is being called by the </a:t>
            </a:r>
            <a:r>
              <a:rPr lang="en-IN" dirty="0" err="1" smtClean="0">
                <a:latin typeface="Berlin Sans FB" pitchFamily="34" charset="0"/>
              </a:rPr>
              <a:t>labor</a:t>
            </a:r>
            <a:r>
              <a:rPr lang="en-IN" dirty="0" smtClean="0">
                <a:latin typeface="Berlin Sans FB" pitchFamily="34" charset="0"/>
              </a:rPr>
              <a:t> unions. On the other hand, lock out is the right of the owner of the assets fulfilling legal necessities to close down the working </a:t>
            </a:r>
            <a:r>
              <a:rPr lang="en-IN" dirty="0" err="1" smtClean="0">
                <a:latin typeface="Berlin Sans FB" pitchFamily="34" charset="0"/>
              </a:rPr>
              <a:t>site.But</a:t>
            </a:r>
            <a:r>
              <a:rPr lang="en-IN" dirty="0" smtClean="0">
                <a:latin typeface="Berlin Sans FB" pitchFamily="34" charset="0"/>
              </a:rPr>
              <a:t> the result of both the cases show the production stoppage. In such event, the actual production could be badly affected and may not be sufficient to pay the minimum rent. Under such condition, the </a:t>
            </a:r>
            <a:r>
              <a:rPr lang="en-IN" dirty="0" err="1" smtClean="0">
                <a:latin typeface="Berlin Sans FB" pitchFamily="34" charset="0"/>
              </a:rPr>
              <a:t>lessor</a:t>
            </a:r>
            <a:r>
              <a:rPr lang="en-IN" dirty="0" smtClean="0">
                <a:latin typeface="Berlin Sans FB" pitchFamily="34" charset="0"/>
              </a:rPr>
              <a:t> may accept royalty on the basis of actual output. The provision to this effect must be presented in the royalty agreement.</a:t>
            </a:r>
            <a:endParaRPr lang="en-IN" dirty="0">
              <a:latin typeface="Berlin Sans FB"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Surplus</a:t>
            </a:r>
            <a:endParaRPr lang="en-IN" dirty="0"/>
          </a:p>
        </p:txBody>
      </p:sp>
      <p:sp>
        <p:nvSpPr>
          <p:cNvPr id="3" name="Content Placeholder 2"/>
          <p:cNvSpPr>
            <a:spLocks noGrp="1"/>
          </p:cNvSpPr>
          <p:nvPr>
            <p:ph idx="1"/>
          </p:nvPr>
        </p:nvSpPr>
        <p:spPr/>
        <p:txBody>
          <a:bodyPr/>
          <a:lstStyle/>
          <a:p>
            <a:r>
              <a:rPr lang="en-IN" dirty="0" smtClean="0">
                <a:latin typeface="Berlin Sans FB" pitchFamily="34" charset="0"/>
              </a:rPr>
              <a:t>If the actual royalty exceeds minimum rent, it is known as surplus. In the above example, suppose the output for a particular period is 1,500 kg. then $ 10,000 ($ 20 X 500) is referred as surplus.</a:t>
            </a:r>
            <a:endParaRPr lang="en-IN" dirty="0">
              <a:latin typeface="Berlin Sans FB"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31</TotalTime>
  <Words>187</Words>
  <Application>Microsoft Office PowerPoint</Application>
  <PresentationFormat>On-screen Show (4:3)</PresentationFormat>
  <Paragraphs>21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Opulent</vt:lpstr>
      <vt:lpstr>FINANCIAL ACCOUNTING</vt:lpstr>
      <vt:lpstr>Minimum Rent</vt:lpstr>
      <vt:lpstr>Redeemable Dead Rent/Shortworking </vt:lpstr>
      <vt:lpstr> Recoupment Of Shortwirking</vt:lpstr>
      <vt:lpstr>Strike And Lock Out</vt:lpstr>
      <vt:lpstr>Surplus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ACCOUNTING</dc:title>
  <dc:creator>jahanvi</dc:creator>
  <cp:lastModifiedBy>jahanvi</cp:lastModifiedBy>
  <cp:revision>6</cp:revision>
  <dcterms:created xsi:type="dcterms:W3CDTF">2020-03-01T15:28:27Z</dcterms:created>
  <dcterms:modified xsi:type="dcterms:W3CDTF">2020-03-23T13:38:41Z</dcterms:modified>
</cp:coreProperties>
</file>