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80E2051-1CCA-477D-8A34-9C3FE52DD92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0E2051-1CCA-477D-8A34-9C3FE52DD92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0E2051-1CCA-477D-8A34-9C3FE52DD92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80E2051-1CCA-477D-8A34-9C3FE52DD92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0E2051-1CCA-477D-8A34-9C3FE52DD92A}" type="datetimeFigureOut">
              <a:rPr lang="en-US" smtClean="0"/>
              <a:t>4/15/2020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0E2051-1CCA-477D-8A34-9C3FE52DD92A}"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0E2051-1CCA-477D-8A34-9C3FE52DD92A}" type="datetimeFigureOut">
              <a:rPr lang="en-US" smtClean="0"/>
              <a:t>4/15/2020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80E2051-1CCA-477D-8A34-9C3FE52DD92A}" type="datetimeFigureOut">
              <a:rPr lang="en-US" smtClean="0"/>
              <a:t>4/15/2020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0E2051-1CCA-477D-8A34-9C3FE52DD92A}" type="datetimeFigureOut">
              <a:rPr lang="en-US" smtClean="0"/>
              <a:t>4/15/2020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0E2051-1CCA-477D-8A34-9C3FE52DD92A}"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0E2051-1CCA-477D-8A34-9C3FE52DD92A}" type="datetimeFigureOut">
              <a:rPr lang="en-US" smtClean="0"/>
              <a:t>4/15/2020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5D7E57-419B-49DF-A1E5-CF3EB2A6569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0E2051-1CCA-477D-8A34-9C3FE52DD92A}" type="datetimeFigureOut">
              <a:rPr lang="en-US" smtClean="0"/>
              <a:t>4/15/2020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D7E57-419B-49DF-A1E5-CF3EB2A6569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hi.wikipedia.org/wiki/%E0%A4%B2%E0%A5%87%E0%A4%96%E0%A4%95" TargetMode="External"/><Relationship Id="rId13" Type="http://schemas.openxmlformats.org/officeDocument/2006/relationships/hyperlink" Target="https://hi.wikipedia.org/wiki/%E0%A4%B8%E0%A4%AE%E0%A5%80%E0%A4%95%E0%A5%8D%E0%A4%B7%E0%A4%BE" TargetMode="External"/><Relationship Id="rId18" Type="http://schemas.openxmlformats.org/officeDocument/2006/relationships/hyperlink" Target="https://hi.wikipedia.org/wiki/%E0%A4%B8%E0%A4%BE%E0%A4%B9%E0%A4%BF%E0%A4%A4%E0%A5%8D%E0%A4%AF_%E0%A4%85%E0%A4%95%E0%A4%BE%E0%A4%A6%E0%A4%AE%E0%A5%80_%E0%A4%AA%E0%A5%81%E0%A4%B0%E0%A4%B8%E0%A5%8D%E0%A4%95%E0%A4%BE%E0%A4%B0" TargetMode="External"/><Relationship Id="rId3" Type="http://schemas.openxmlformats.org/officeDocument/2006/relationships/hyperlink" Target="https://hi.wikipedia.org/wiki/%E0%A4%AC%E0%A4%BF%E0%A4%B9%E0%A4%BE%E0%A4%B0" TargetMode="External"/><Relationship Id="rId7" Type="http://schemas.openxmlformats.org/officeDocument/2006/relationships/hyperlink" Target="https://hi.wikipedia.org/wiki/%E0%A4%95%E0%A4%B5%E0%A4%BF" TargetMode="External"/><Relationship Id="rId12" Type="http://schemas.openxmlformats.org/officeDocument/2006/relationships/hyperlink" Target="https://hi.wikipedia.org/wiki/%E0%A4%A8%E0%A4%BF%E0%A4%AC%E0%A4%82%E0%A4%A7" TargetMode="External"/><Relationship Id="rId17" Type="http://schemas.openxmlformats.org/officeDocument/2006/relationships/hyperlink" Target="https://hi.wikipedia.org/wiki/%E0%A4%AA%E0%A4%B0%E0%A4%B6%E0%A5%81%E0%A4%B0%E0%A4%BE%E0%A4%AE_%E0%A4%95%E0%A5%80_%E0%A4%AA%E0%A5%8D%E0%A4%B0%E0%A4%A4%E0%A5%80%E0%A4%95%E0%A5%8D%E0%A4%B7%E0%A4%BE" TargetMode="External"/><Relationship Id="rId2" Type="http://schemas.openxmlformats.org/officeDocument/2006/relationships/hyperlink" Target="https://hi.wikipedia.org/wiki/%E0%A4%AC%E0%A5%87%E0%A4%97%E0%A5%82%E0%A4%B8%E0%A4%B0%E0%A4%BE%E0%A4%AF_%E0%A4%9C%E0%A4%BF%E0%A4%B2%E0%A4%BE" TargetMode="External"/><Relationship Id="rId16" Type="http://schemas.openxmlformats.org/officeDocument/2006/relationships/hyperlink" Target="https://hi.wikipedia.org/wiki/%E0%A4%B8%E0%A4%82%E0%A4%B8%E0%A5%8D%E0%A4%95%E0%A5%83%E0%A4%A4%E0%A4%BF_%E0%A4%95%E0%A5%87_%E0%A4%9A%E0%A4%BE%E0%A4%B0_%E0%A4%85%E0%A4%A7%E0%A5%8D%E0%A4%AF%E0%A4%BE%E0%A4%AF" TargetMode="External"/><Relationship Id="rId20" Type="http://schemas.openxmlformats.org/officeDocument/2006/relationships/hyperlink" Target="https://hi.wikipedia.org/wiki/%E0%A4%9C%E0%A5%8D%E0%A4%9E%E0%A4%BE%E0%A4%A8%E0%A4%AA%E0%A5%80%E0%A4%A0_%E0%A4%AA%E0%A5%81%E0%A4%B0%E0%A4%B8%E0%A5%8D%E0%A4%95%E0%A4%BE%E0%A4%B0" TargetMode="External"/><Relationship Id="rId1" Type="http://schemas.openxmlformats.org/officeDocument/2006/relationships/slideLayout" Target="../slideLayouts/slideLayout2.xml"/><Relationship Id="rId6" Type="http://schemas.openxmlformats.org/officeDocument/2006/relationships/hyperlink" Target="https://hi.wikipedia.org/wiki/%E0%A4%A4%E0%A4%AE%E0%A4%BF%E0%A4%B2%E0%A4%A8%E0%A4%BE%E0%A4%A1%E0%A5%81" TargetMode="External"/><Relationship Id="rId11" Type="http://schemas.openxmlformats.org/officeDocument/2006/relationships/hyperlink" Target="https://hi.wikipedia.org/wiki/%E0%A4%96%E0%A4%82%E0%A4%A1%E0%A4%95%E0%A4%BE%E0%A4%B5%E0%A5%8D%E0%A4%AF" TargetMode="External"/><Relationship Id="rId5" Type="http://schemas.openxmlformats.org/officeDocument/2006/relationships/hyperlink" Target="https://hi.wikipedia.org/wiki/%E0%A4%AE%E0%A4%A6%E0%A5%8D%E0%A4%B0%E0%A4%BE%E0%A4%B8" TargetMode="External"/><Relationship Id="rId15" Type="http://schemas.openxmlformats.org/officeDocument/2006/relationships/hyperlink" Target="https://hi.wikipedia.org/wiki/%E0%A4%89%E0%A4%B0%E0%A5%8D%E0%A4%B5%E0%A4%B6%E0%A5%80" TargetMode="External"/><Relationship Id="rId10" Type="http://schemas.openxmlformats.org/officeDocument/2006/relationships/hyperlink" Target="https://hi.wikipedia.org/wiki/%E0%A4%95%E0%A4%B5%E0%A4%BF%E0%A4%A4%E0%A4%BE" TargetMode="External"/><Relationship Id="rId19" Type="http://schemas.openxmlformats.org/officeDocument/2006/relationships/hyperlink" Target="https://hi.wikipedia.org/wiki/%E0%A4%AA%E0%A4%A6%E0%A5%8D%E0%A4%AE_%E0%A4%AD%E0%A5%82%E0%A4%B7%E0%A4%A3" TargetMode="External"/><Relationship Id="rId4" Type="http://schemas.openxmlformats.org/officeDocument/2006/relationships/hyperlink" Target="https://hi.wikipedia.org/wiki/%E0%A4%AD%E0%A4%BE%E0%A4%B0%E0%A4%A4" TargetMode="External"/><Relationship Id="rId9" Type="http://schemas.openxmlformats.org/officeDocument/2006/relationships/hyperlink" Target="https://hi.wikipedia.org/wiki/%E0%A4%86%E0%A4%A7%E0%A5%81%E0%A4%A8%E0%A4%BF%E0%A4%95_%E0%A4%95%E0%A4%BE%E0%A4%B2" TargetMode="External"/><Relationship Id="rId14" Type="http://schemas.openxmlformats.org/officeDocument/2006/relationships/hyperlink" Target="https://hi.wikipedia.org/wiki/%E0%A4%95%E0%A5%81%E0%A4%B0%E0%A5%81%E0%A4%95%E0%A5%8D%E0%A4%B7%E0%A5%87%E0%A4%A4%E0%A5%8D%E0%A4%B0"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hi.wikipedia.org/wiki/%E0%A4%A8%E0%A5%80%E0%A4%A4%E0%A5%80%E0%A4%B6_%E0%A4%95%E0%A5%81%E0%A4%AE%E0%A4%BE%E0%A4%B0" TargetMode="External"/><Relationship Id="rId3" Type="http://schemas.openxmlformats.org/officeDocument/2006/relationships/hyperlink" Target="https://hi.wikipedia.org/wiki/%E0%A4%B0%E0%A4%BE%E0%A4%9C%E0%A5%87%E0%A4%82%E0%A4%A6%E0%A5%8D%E0%A4%B0_%E0%A4%AA%E0%A5%8D%E0%A4%B0%E0%A4%B8%E0%A4%BE%E0%A4%A6" TargetMode="External"/><Relationship Id="rId7" Type="http://schemas.openxmlformats.org/officeDocument/2006/relationships/hyperlink" Target="https://hi.wikipedia.org/wiki/%E0%A4%AA%E0%A5%8D%E0%A4%B0%E0%A4%BF%E0%A4%AF%E0%A4%B0%E0%A4%82%E0%A4%9C%E0%A4%A8_%E0%A4%A6%E0%A4%BE%E0%A4%B8_%E0%A4%AE%E0%A5%81%E0%A4%82%E0%A4%B6%E0%A5%80" TargetMode="External"/><Relationship Id="rId2" Type="http://schemas.openxmlformats.org/officeDocument/2006/relationships/hyperlink" Target="https://hi.wikipedia.org/w/index.php?title=%E0%A4%B0%E0%A4%BE%E0%A4%AE%E0%A4%A7%E0%A4%BE%E0%A4%B0%E0%A5%80_%E0%A4%B8%E0%A4%BF%E0%A4%82%E0%A4%B9_'%E0%A4%A6%E0%A4%BF%E0%A4%A8%E0%A4%95%E0%A4%B0'&amp;action=edit&amp;section=7" TargetMode="External"/><Relationship Id="rId1" Type="http://schemas.openxmlformats.org/officeDocument/2006/relationships/slideLayout" Target="../slideLayouts/slideLayout2.xml"/><Relationship Id="rId6" Type="http://schemas.openxmlformats.org/officeDocument/2006/relationships/hyperlink" Target="https://hi.wikipedia.org/wiki/%E0%A4%9C%E0%A5%88%E0%A4%B2_%E0%A4%B8%E0%A4%BF%E0%A4%82%E0%A4%B9" TargetMode="External"/><Relationship Id="rId5" Type="http://schemas.openxmlformats.org/officeDocument/2006/relationships/hyperlink" Target="https://hi.wikipedia.org/w/index.php?title=%E0%A4%B0%E0%A4%BE%E0%A4%AE%E0%A4%A7%E0%A4%BE%E0%A4%B0%E0%A5%80_%E0%A4%B8%E0%A4%BF%E0%A4%82%E0%A4%B9_'%E0%A4%A6%E0%A4%BF%E0%A4%A8%E0%A4%95%E0%A4%B0'&amp;action=edit&amp;section=8" TargetMode="External"/><Relationship Id="rId4" Type="http://schemas.openxmlformats.org/officeDocument/2006/relationships/hyperlink" Target="https://hi.wikipedia.org/wiki/%E0%A4%9C%E0%A4%BE%E0%A4%95%E0%A4%BF%E0%A4%B0_%E0%A4%B9%E0%A5%81%E0%A4%B8%E0%A5%88%E0%A4%A8"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hi.wikipedia.org/w/index.php?title=%E0%A4%B0%E0%A4%BE%E0%A4%AE%E0%A4%A7%E0%A4%BE%E0%A4%B0%E0%A5%80_%E0%A4%B8%E0%A4%BF%E0%A4%82%E0%A4%B9_'%E0%A4%A6%E0%A4%BF%E0%A4%A8%E0%A4%95%E0%A4%B0'&amp;action=edit&amp;section=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hi.wikipedia.org/w/index.php?title=%E0%A4%B0%E0%A4%BE%E0%A4%AE%E0%A4%A7%E0%A4%BE%E0%A4%B0%E0%A5%80_%E0%A4%B8%E0%A4%BF%E0%A4%82%E0%A4%B9_'%E0%A4%A6%E0%A4%BF%E0%A4%A8%E0%A4%95%E0%A4%B0'&amp;action=edit&amp;section=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hi.wikipedia.org/wiki/%E0%A4%B8%E0%A4%82%E0%A4%B8%E0%A5%8D%E0%A4%95%E0%A5%83%E0%A4%A4%E0%A4%BF_%E0%A4%95%E0%A5%87_%E0%A4%9A%E0%A4%BE%E0%A4%B0_%E0%A4%85%E0%A4%A7%E0%A5%8D%E0%A4%AF%E0%A4%BE%E0%A4%AF" TargetMode="External"/><Relationship Id="rId3" Type="http://schemas.openxmlformats.org/officeDocument/2006/relationships/hyperlink" Target="https://hi.wikipedia.org/wiki/%E0%A4%B0%E0%A4%B6%E0%A5%8D%E0%A4%AE%E0%A4%BF%E0%A4%B0%E0%A4%A5%E0%A5%80" TargetMode="External"/><Relationship Id="rId7" Type="http://schemas.openxmlformats.org/officeDocument/2006/relationships/hyperlink" Target="https://hi.wikipedia.org/wiki/%E0%A4%B5%E0%A5%80%E0%A4%B0_%E0%A4%B0%E0%A4%B8" TargetMode="External"/><Relationship Id="rId2" Type="http://schemas.openxmlformats.org/officeDocument/2006/relationships/hyperlink" Target="https://hi.wikipedia.org/w/index.php?title=%E0%A4%B0%E0%A4%BE%E0%A4%AE%E0%A4%A7%E0%A4%BE%E0%A4%B0%E0%A5%80_%E0%A4%B8%E0%A4%BF%E0%A4%82%E0%A4%B9_'%E0%A4%A6%E0%A4%BF%E0%A4%A8%E0%A4%95%E0%A4%B0'&amp;action=edit&amp;section=3" TargetMode="External"/><Relationship Id="rId1" Type="http://schemas.openxmlformats.org/officeDocument/2006/relationships/slideLayout" Target="../slideLayouts/slideLayout2.xml"/><Relationship Id="rId6" Type="http://schemas.openxmlformats.org/officeDocument/2006/relationships/hyperlink" Target="https://hi.wikipedia.org/wiki/%E0%A4%AD%E0%A5%82%E0%A4%B7%E0%A4%A3" TargetMode="External"/><Relationship Id="rId5" Type="http://schemas.openxmlformats.org/officeDocument/2006/relationships/hyperlink" Target="https://hi.wikipedia.org/wiki/%E0%A4%89%E0%A4%B0%E0%A5%8D%E0%A4%B5%E0%A4%B6%E0%A5%80" TargetMode="External"/><Relationship Id="rId4" Type="http://schemas.openxmlformats.org/officeDocument/2006/relationships/hyperlink" Target="https://hi.wikipedia.org/wiki/%E0%A4%AA%E0%A4%B0%E0%A4%B6%E0%A5%81%E0%A4%B0%E0%A4%BE%E0%A4%AE_%E0%A4%95%E0%A5%80_%E0%A4%AA%E0%A5%8D%E0%A4%B0%E0%A4%A4%E0%A5%80%E0%A4%95%E0%A5%8D%E0%A4%B7%E0%A4%B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err="1" smtClean="0">
                <a:latin typeface="Kruti Dev 010 " pitchFamily="2" charset="0"/>
              </a:rPr>
              <a:t>jke</a:t>
            </a:r>
            <a:r>
              <a:rPr lang="en-US" sz="3200" dirty="0" smtClean="0">
                <a:latin typeface="Kruti Dev 010 " pitchFamily="2" charset="0"/>
              </a:rPr>
              <a:t>/</a:t>
            </a:r>
            <a:r>
              <a:rPr lang="en-US" sz="3200" dirty="0" err="1" smtClean="0">
                <a:latin typeface="Kruti Dev 010 " pitchFamily="2" charset="0"/>
              </a:rPr>
              <a:t>kkjh</a:t>
            </a:r>
            <a:r>
              <a:rPr lang="en-US" sz="3200" dirty="0" smtClean="0">
                <a:latin typeface="Kruti Dev 010 " pitchFamily="2" charset="0"/>
              </a:rPr>
              <a:t> flag </a:t>
            </a:r>
            <a:r>
              <a:rPr lang="en-US" sz="3200" dirty="0" err="1" smtClean="0">
                <a:latin typeface="Kruti Dev 010 " pitchFamily="2" charset="0"/>
              </a:rPr>
              <a:t>fnudj</a:t>
            </a:r>
            <a:endParaRPr lang="en-US" sz="3200" dirty="0">
              <a:latin typeface="Kruti Dev 010 " pitchFamily="2" charset="0"/>
            </a:endParaRPr>
          </a:p>
        </p:txBody>
      </p:sp>
      <p:sp>
        <p:nvSpPr>
          <p:cNvPr id="5" name="Content Placeholder 4"/>
          <p:cNvSpPr>
            <a:spLocks noGrp="1"/>
          </p:cNvSpPr>
          <p:nvPr>
            <p:ph idx="1"/>
          </p:nvPr>
        </p:nvSpPr>
        <p:spPr/>
        <p:txBody>
          <a:bodyPr/>
          <a:lstStyle/>
          <a:p>
            <a:r>
              <a:rPr lang="en-US" dirty="0" err="1" smtClean="0">
                <a:latin typeface="Kruti Dev 010 " pitchFamily="2" charset="0"/>
              </a:rPr>
              <a:t>dfo</a:t>
            </a:r>
            <a:r>
              <a:rPr lang="en-US" dirty="0" smtClean="0">
                <a:latin typeface="Kruti Dev 010 " pitchFamily="2" charset="0"/>
              </a:rPr>
              <a:t> </a:t>
            </a:r>
            <a:r>
              <a:rPr lang="en-US" dirty="0" err="1" smtClean="0">
                <a:latin typeface="Kruti Dev 010 " pitchFamily="2" charset="0"/>
              </a:rPr>
              <a:t>ifjp</a:t>
            </a:r>
            <a:r>
              <a:rPr lang="en-US" dirty="0" smtClean="0">
                <a:latin typeface="Kruti Dev 010 " pitchFamily="2" charset="0"/>
              </a:rPr>
              <a:t>; % </a:t>
            </a:r>
            <a:r>
              <a:rPr lang="en-US" dirty="0" err="1" smtClean="0">
                <a:latin typeface="Kruti Dev 010 " pitchFamily="2" charset="0"/>
              </a:rPr>
              <a:t>tUeLFkku</a:t>
            </a:r>
            <a:r>
              <a:rPr lang="en-US" dirty="0" smtClean="0">
                <a:latin typeface="Kruti Dev 010 " pitchFamily="2" charset="0"/>
              </a:rPr>
              <a:t> &amp; </a:t>
            </a:r>
            <a:r>
              <a:rPr lang="en-US" dirty="0" err="1" smtClean="0">
                <a:latin typeface="Kruti Dev 010 " pitchFamily="2" charset="0"/>
              </a:rPr>
              <a:t>fcgkj</a:t>
            </a:r>
            <a:r>
              <a:rPr lang="en-US" dirty="0" smtClean="0">
                <a:latin typeface="Kruti Dev 010 " pitchFamily="2" charset="0"/>
              </a:rPr>
              <a:t> </a:t>
            </a:r>
            <a:r>
              <a:rPr lang="en-US" dirty="0" err="1" smtClean="0">
                <a:latin typeface="Kruti Dev 010 " pitchFamily="2" charset="0"/>
              </a:rPr>
              <a:t>ds</a:t>
            </a:r>
            <a:r>
              <a:rPr lang="en-US" dirty="0" smtClean="0">
                <a:latin typeface="Kruti Dev 010 " pitchFamily="2" charset="0"/>
              </a:rPr>
              <a:t> </a:t>
            </a:r>
            <a:r>
              <a:rPr lang="en-US" dirty="0" err="1" smtClean="0">
                <a:latin typeface="Kruti Dev 010 " pitchFamily="2" charset="0"/>
              </a:rPr>
              <a:t>csxqljk</a:t>
            </a:r>
            <a:r>
              <a:rPr lang="en-US" dirty="0" smtClean="0">
                <a:latin typeface="Kruti Dev 010 " pitchFamily="2" charset="0"/>
              </a:rPr>
              <a:t>;</a:t>
            </a:r>
          </a:p>
          <a:p>
            <a:r>
              <a:rPr lang="en-US" dirty="0" err="1" smtClean="0">
                <a:latin typeface="Kruti Dev 010 " pitchFamily="2" charset="0"/>
              </a:rPr>
              <a:t>jpuk,W</a:t>
            </a:r>
            <a:r>
              <a:rPr lang="en-US" dirty="0" smtClean="0">
                <a:latin typeface="Kruti Dev 010 " pitchFamily="2" charset="0"/>
              </a:rPr>
              <a:t> % </a:t>
            </a:r>
            <a:r>
              <a:rPr lang="en-US" dirty="0" err="1" smtClean="0">
                <a:latin typeface="Kruti Dev 010 " pitchFamily="2" charset="0"/>
              </a:rPr>
              <a:t>i</a:t>
            </a:r>
            <a:r>
              <a:rPr lang="en-US" dirty="0" smtClean="0">
                <a:latin typeface="Kruti Dev 010 " pitchFamily="2" charset="0"/>
              </a:rPr>
              <a:t>| &amp; </a:t>
            </a:r>
            <a:r>
              <a:rPr lang="en-US" dirty="0" err="1" smtClean="0">
                <a:solidFill>
                  <a:srgbClr val="00B050"/>
                </a:solidFill>
                <a:latin typeface="Kruti Dev 010 " pitchFamily="2" charset="0"/>
              </a:rPr>
              <a:t>dq</a:t>
            </a:r>
            <a:r>
              <a:rPr lang="en-US" dirty="0" smtClean="0">
                <a:solidFill>
                  <a:srgbClr val="00B050"/>
                </a:solidFill>
                <a:latin typeface="Kruti Dev 010 " pitchFamily="2" charset="0"/>
              </a:rPr>
              <a:t>#{</a:t>
            </a:r>
            <a:r>
              <a:rPr lang="en-US" dirty="0" err="1" smtClean="0">
                <a:solidFill>
                  <a:srgbClr val="00B050"/>
                </a:solidFill>
                <a:latin typeface="Kruti Dev 010 " pitchFamily="2" charset="0"/>
              </a:rPr>
              <a:t>ks</a:t>
            </a:r>
            <a:r>
              <a:rPr lang="en-US" dirty="0" smtClean="0">
                <a:solidFill>
                  <a:srgbClr val="00B050"/>
                </a:solidFill>
                <a:latin typeface="Kruti Dev 010 " pitchFamily="2" charset="0"/>
              </a:rPr>
              <a:t>=] </a:t>
            </a:r>
            <a:r>
              <a:rPr lang="en-US" dirty="0" err="1" smtClean="0">
                <a:solidFill>
                  <a:srgbClr val="00B050"/>
                </a:solidFill>
                <a:latin typeface="Kruti Dev 010 " pitchFamily="2" charset="0"/>
              </a:rPr>
              <a:t>jf’ejFkh</a:t>
            </a:r>
            <a:r>
              <a:rPr lang="en-US" dirty="0" smtClean="0">
                <a:solidFill>
                  <a:srgbClr val="00B050"/>
                </a:solidFill>
                <a:latin typeface="Kruti Dev 010 " pitchFamily="2" charset="0"/>
              </a:rPr>
              <a:t>] </a:t>
            </a:r>
            <a:r>
              <a:rPr lang="en-US" dirty="0" err="1" smtClean="0">
                <a:solidFill>
                  <a:srgbClr val="00B050"/>
                </a:solidFill>
                <a:latin typeface="Kruti Dev 010 " pitchFamily="2" charset="0"/>
              </a:rPr>
              <a:t>moZ’kh</a:t>
            </a:r>
            <a:r>
              <a:rPr lang="en-US" dirty="0" smtClean="0">
                <a:solidFill>
                  <a:srgbClr val="00B050"/>
                </a:solidFill>
                <a:latin typeface="Kruti Dev 010 " pitchFamily="2" charset="0"/>
              </a:rPr>
              <a:t>] </a:t>
            </a:r>
            <a:r>
              <a:rPr lang="en-US" dirty="0" err="1" smtClean="0">
                <a:solidFill>
                  <a:srgbClr val="00B050"/>
                </a:solidFill>
                <a:latin typeface="Kruti Dev 010 " pitchFamily="2" charset="0"/>
              </a:rPr>
              <a:t>gqadkj</a:t>
            </a:r>
            <a:endParaRPr lang="en-US" dirty="0" smtClean="0">
              <a:solidFill>
                <a:srgbClr val="00B050"/>
              </a:solidFill>
              <a:latin typeface="Kruti Dev 010 " pitchFamily="2" charset="0"/>
            </a:endParaRPr>
          </a:p>
          <a:p>
            <a:r>
              <a:rPr lang="en-US" dirty="0">
                <a:latin typeface="Kruti Dev 010 " pitchFamily="2" charset="0"/>
              </a:rPr>
              <a:t> </a:t>
            </a:r>
            <a:r>
              <a:rPr lang="en-US" dirty="0" smtClean="0">
                <a:latin typeface="Kruti Dev 010 " pitchFamily="2" charset="0"/>
              </a:rPr>
              <a:t>       x| &amp; </a:t>
            </a:r>
            <a:r>
              <a:rPr lang="en-US" dirty="0" err="1" smtClean="0">
                <a:solidFill>
                  <a:srgbClr val="FF0000"/>
                </a:solidFill>
                <a:latin typeface="Kruti Dev 010 " pitchFamily="2" charset="0"/>
              </a:rPr>
              <a:t>laLd`fr</a:t>
            </a:r>
            <a:r>
              <a:rPr lang="en-US" dirty="0" smtClean="0">
                <a:solidFill>
                  <a:srgbClr val="FF0000"/>
                </a:solidFill>
                <a:latin typeface="Kruti Dev 010 " pitchFamily="2" charset="0"/>
              </a:rPr>
              <a:t> </a:t>
            </a:r>
            <a:r>
              <a:rPr lang="en-US" dirty="0" err="1" smtClean="0">
                <a:solidFill>
                  <a:srgbClr val="FF0000"/>
                </a:solidFill>
                <a:latin typeface="Kruti Dev 010 " pitchFamily="2" charset="0"/>
              </a:rPr>
              <a:t>ds</a:t>
            </a:r>
            <a:r>
              <a:rPr lang="en-US" dirty="0" smtClean="0">
                <a:solidFill>
                  <a:srgbClr val="FF0000"/>
                </a:solidFill>
                <a:latin typeface="Kruti Dev 010 " pitchFamily="2" charset="0"/>
              </a:rPr>
              <a:t> </a:t>
            </a:r>
            <a:r>
              <a:rPr lang="en-US" dirty="0" err="1" smtClean="0">
                <a:solidFill>
                  <a:srgbClr val="FF0000"/>
                </a:solidFill>
                <a:latin typeface="Kruti Dev 010 " pitchFamily="2" charset="0"/>
              </a:rPr>
              <a:t>pkj</a:t>
            </a:r>
            <a:r>
              <a:rPr lang="en-US" dirty="0" smtClean="0">
                <a:solidFill>
                  <a:srgbClr val="FF0000"/>
                </a:solidFill>
                <a:latin typeface="Kruti Dev 010 " pitchFamily="2" charset="0"/>
              </a:rPr>
              <a:t> v/;k;</a:t>
            </a:r>
          </a:p>
          <a:p>
            <a:r>
              <a:rPr lang="en-US" dirty="0">
                <a:latin typeface="Kruti Dev 010 " pitchFamily="2" charset="0"/>
              </a:rPr>
              <a:t>i</a:t>
            </a:r>
            <a:r>
              <a:rPr lang="en-US" dirty="0" smtClean="0">
                <a:latin typeface="Kruti Dev 010 " pitchFamily="2" charset="0"/>
              </a:rPr>
              <a:t>n % </a:t>
            </a:r>
            <a:r>
              <a:rPr lang="en-US" dirty="0" err="1" smtClean="0">
                <a:solidFill>
                  <a:srgbClr val="7030A0"/>
                </a:solidFill>
                <a:latin typeface="Kruti Dev 010 " pitchFamily="2" charset="0"/>
              </a:rPr>
              <a:t>fgUnh</a:t>
            </a:r>
            <a:r>
              <a:rPr lang="en-US" dirty="0" smtClean="0">
                <a:solidFill>
                  <a:srgbClr val="7030A0"/>
                </a:solidFill>
                <a:latin typeface="Kruti Dev 010 " pitchFamily="2" charset="0"/>
              </a:rPr>
              <a:t> </a:t>
            </a:r>
            <a:r>
              <a:rPr lang="en-US" dirty="0" err="1" smtClean="0">
                <a:solidFill>
                  <a:srgbClr val="7030A0"/>
                </a:solidFill>
                <a:latin typeface="Kruti Dev 010 " pitchFamily="2" charset="0"/>
              </a:rPr>
              <a:t>ds</a:t>
            </a:r>
            <a:r>
              <a:rPr lang="en-US" dirty="0" smtClean="0">
                <a:solidFill>
                  <a:srgbClr val="7030A0"/>
                </a:solidFill>
                <a:latin typeface="Kruti Dev 010 " pitchFamily="2" charset="0"/>
              </a:rPr>
              <a:t> </a:t>
            </a:r>
            <a:r>
              <a:rPr lang="en-US" dirty="0" err="1" smtClean="0">
                <a:solidFill>
                  <a:srgbClr val="7030A0"/>
                </a:solidFill>
                <a:latin typeface="Kruti Dev 010 " pitchFamily="2" charset="0"/>
              </a:rPr>
              <a:t>izk</a:t>
            </a:r>
            <a:r>
              <a:rPr lang="en-US" dirty="0" smtClean="0">
                <a:solidFill>
                  <a:srgbClr val="7030A0"/>
                </a:solidFill>
                <a:latin typeface="Kruti Dev 010 " pitchFamily="2" charset="0"/>
              </a:rPr>
              <a:t>/;kid] </a:t>
            </a:r>
            <a:r>
              <a:rPr lang="en-US" dirty="0" err="1" smtClean="0">
                <a:solidFill>
                  <a:srgbClr val="7030A0"/>
                </a:solidFill>
                <a:latin typeface="Kruti Dev 010 " pitchFamily="2" charset="0"/>
              </a:rPr>
              <a:t>dqyifr</a:t>
            </a:r>
            <a:r>
              <a:rPr lang="en-US" dirty="0" smtClean="0">
                <a:solidFill>
                  <a:srgbClr val="7030A0"/>
                </a:solidFill>
                <a:latin typeface="Kruti Dev 010 " pitchFamily="2" charset="0"/>
              </a:rPr>
              <a:t>] </a:t>
            </a:r>
            <a:r>
              <a:rPr lang="en-US" dirty="0" err="1" smtClean="0">
                <a:solidFill>
                  <a:srgbClr val="7030A0"/>
                </a:solidFill>
                <a:latin typeface="Kruti Dev 010 " pitchFamily="2" charset="0"/>
              </a:rPr>
              <a:t>jktlHkk</a:t>
            </a:r>
            <a:r>
              <a:rPr lang="en-US" dirty="0" smtClean="0">
                <a:solidFill>
                  <a:srgbClr val="7030A0"/>
                </a:solidFill>
                <a:latin typeface="Kruti Dev 010 " pitchFamily="2" charset="0"/>
              </a:rPr>
              <a:t> </a:t>
            </a:r>
            <a:r>
              <a:rPr lang="en-US" dirty="0" err="1" smtClean="0">
                <a:solidFill>
                  <a:srgbClr val="7030A0"/>
                </a:solidFill>
                <a:latin typeface="Kruti Dev 010 " pitchFamily="2" charset="0"/>
              </a:rPr>
              <a:t>ds</a:t>
            </a:r>
            <a:r>
              <a:rPr lang="en-US" dirty="0" smtClean="0">
                <a:solidFill>
                  <a:srgbClr val="7030A0"/>
                </a:solidFill>
                <a:latin typeface="Kruti Dev 010 " pitchFamily="2" charset="0"/>
              </a:rPr>
              <a:t> </a:t>
            </a:r>
            <a:r>
              <a:rPr lang="en-US" dirty="0" err="1" smtClean="0">
                <a:solidFill>
                  <a:srgbClr val="7030A0"/>
                </a:solidFill>
                <a:latin typeface="Kruti Dev 010 " pitchFamily="2" charset="0"/>
              </a:rPr>
              <a:t>lnL</a:t>
            </a:r>
            <a:r>
              <a:rPr lang="en-US" dirty="0" smtClean="0">
                <a:solidFill>
                  <a:srgbClr val="7030A0"/>
                </a:solidFill>
                <a:latin typeface="Kruti Dev 010 " pitchFamily="2" charset="0"/>
              </a:rPr>
              <a:t>;</a:t>
            </a:r>
          </a:p>
          <a:p>
            <a:r>
              <a:rPr lang="en-US" dirty="0" err="1" smtClean="0">
                <a:latin typeface="Kruti Dev 010 " pitchFamily="2" charset="0"/>
              </a:rPr>
              <a:t>lEeku</a:t>
            </a:r>
            <a:r>
              <a:rPr lang="en-US" dirty="0" smtClean="0">
                <a:latin typeface="Kruti Dev 010 " pitchFamily="2" charset="0"/>
              </a:rPr>
              <a:t> % </a:t>
            </a:r>
            <a:r>
              <a:rPr lang="en-US" dirty="0" err="1" smtClean="0">
                <a:solidFill>
                  <a:srgbClr val="C00000"/>
                </a:solidFill>
                <a:latin typeface="Kruti Dev 010 " pitchFamily="2" charset="0"/>
              </a:rPr>
              <a:t>KkuihB</a:t>
            </a:r>
            <a:r>
              <a:rPr lang="en-US" dirty="0" smtClean="0">
                <a:solidFill>
                  <a:srgbClr val="C00000"/>
                </a:solidFill>
                <a:latin typeface="Kruti Dev 010 " pitchFamily="2" charset="0"/>
              </a:rPr>
              <a:t> </a:t>
            </a:r>
            <a:r>
              <a:rPr lang="en-US" dirty="0" err="1" smtClean="0">
                <a:solidFill>
                  <a:srgbClr val="C00000"/>
                </a:solidFill>
                <a:latin typeface="Kruti Dev 010 " pitchFamily="2" charset="0"/>
              </a:rPr>
              <a:t>iqjLdkj</a:t>
            </a:r>
            <a:r>
              <a:rPr lang="en-US" dirty="0" smtClean="0">
                <a:solidFill>
                  <a:srgbClr val="C00000"/>
                </a:solidFill>
                <a:latin typeface="Kruti Dev 010 " pitchFamily="2" charset="0"/>
              </a:rPr>
              <a:t>]</a:t>
            </a:r>
            <a:endParaRPr lang="en-US" dirty="0" smtClean="0">
              <a:latin typeface="Kruti Dev 010 " pitchFamily="2" charset="0"/>
            </a:endParaRPr>
          </a:p>
          <a:p>
            <a:r>
              <a:rPr lang="en-US" dirty="0" err="1" smtClean="0">
                <a:solidFill>
                  <a:srgbClr val="C00000"/>
                </a:solidFill>
                <a:latin typeface="Kruti Dev 010 " pitchFamily="2" charset="0"/>
              </a:rPr>
              <a:t>ohj</a:t>
            </a:r>
            <a:r>
              <a:rPr lang="en-US" dirty="0" smtClean="0">
                <a:solidFill>
                  <a:srgbClr val="00B0F0"/>
                </a:solidFill>
                <a:latin typeface="Kruti Dev 010 " pitchFamily="2" charset="0"/>
              </a:rPr>
              <a:t> </a:t>
            </a:r>
            <a:r>
              <a:rPr lang="en-US" dirty="0" err="1" smtClean="0">
                <a:solidFill>
                  <a:srgbClr val="00B0F0"/>
                </a:solidFill>
                <a:latin typeface="Kruti Dev 010 " pitchFamily="2" charset="0"/>
              </a:rPr>
              <a:t>vkSj</a:t>
            </a:r>
            <a:r>
              <a:rPr lang="en-US" dirty="0" smtClean="0">
                <a:solidFill>
                  <a:srgbClr val="00B0F0"/>
                </a:solidFill>
                <a:latin typeface="Kruti Dev 010 " pitchFamily="2" charset="0"/>
              </a:rPr>
              <a:t> </a:t>
            </a:r>
            <a:r>
              <a:rPr lang="en-US" dirty="0" err="1" smtClean="0">
                <a:solidFill>
                  <a:schemeClr val="accent2">
                    <a:lumMod val="75000"/>
                  </a:schemeClr>
                </a:solidFill>
                <a:latin typeface="Kruti Dev 010 " pitchFamily="2" charset="0"/>
              </a:rPr>
              <a:t>J`axkj</a:t>
            </a:r>
            <a:r>
              <a:rPr lang="en-US" dirty="0" smtClean="0">
                <a:solidFill>
                  <a:schemeClr val="accent2">
                    <a:lumMod val="75000"/>
                  </a:schemeClr>
                </a:solidFill>
                <a:latin typeface="Kruti Dev 010 " pitchFamily="2" charset="0"/>
              </a:rPr>
              <a:t> </a:t>
            </a:r>
            <a:r>
              <a:rPr lang="en-US" dirty="0" err="1" smtClean="0">
                <a:solidFill>
                  <a:schemeClr val="accent2">
                    <a:lumMod val="75000"/>
                  </a:schemeClr>
                </a:solidFill>
                <a:latin typeface="Kruti Dev 010 " pitchFamily="2" charset="0"/>
              </a:rPr>
              <a:t>jl</a:t>
            </a:r>
            <a:r>
              <a:rPr lang="en-US" dirty="0" smtClean="0">
                <a:solidFill>
                  <a:srgbClr val="00B0F0"/>
                </a:solidFill>
                <a:latin typeface="Kruti Dev 010 " pitchFamily="2" charset="0"/>
              </a:rPr>
              <a:t>] </a:t>
            </a:r>
            <a:r>
              <a:rPr lang="en-US" dirty="0" err="1" smtClean="0">
                <a:solidFill>
                  <a:srgbClr val="00B0F0"/>
                </a:solidFill>
                <a:latin typeface="Kruti Dev 010 " pitchFamily="2" charset="0"/>
              </a:rPr>
              <a:t>vkst</a:t>
            </a:r>
            <a:r>
              <a:rPr lang="en-US" dirty="0" smtClean="0">
                <a:solidFill>
                  <a:srgbClr val="00B0F0"/>
                </a:solidFill>
                <a:latin typeface="Kruti Dev 010 " pitchFamily="2" charset="0"/>
              </a:rPr>
              <a:t> </a:t>
            </a:r>
            <a:r>
              <a:rPr lang="en-US" dirty="0" err="1" smtClean="0">
                <a:solidFill>
                  <a:srgbClr val="00B0F0"/>
                </a:solidFill>
                <a:latin typeface="Kruti Dev 010 " pitchFamily="2" charset="0"/>
              </a:rPr>
              <a:t>xq.k</a:t>
            </a:r>
            <a:r>
              <a:rPr lang="en-US" dirty="0" smtClean="0">
                <a:solidFill>
                  <a:srgbClr val="00B0F0"/>
                </a:solidFill>
                <a:latin typeface="Kruti Dev 010 " pitchFamily="2" charset="0"/>
              </a:rPr>
              <a:t> ,</a:t>
            </a:r>
            <a:r>
              <a:rPr lang="en-US" dirty="0" err="1" smtClean="0">
                <a:solidFill>
                  <a:srgbClr val="00B0F0"/>
                </a:solidFill>
                <a:latin typeface="Kruti Dev 010 " pitchFamily="2" charset="0"/>
              </a:rPr>
              <a:t>oaa</a:t>
            </a:r>
            <a:r>
              <a:rPr lang="en-US" dirty="0" smtClean="0">
                <a:solidFill>
                  <a:srgbClr val="00B0F0"/>
                </a:solidFill>
                <a:latin typeface="Kruti Dev 010 " pitchFamily="2" charset="0"/>
              </a:rPr>
              <a:t> </a:t>
            </a:r>
            <a:r>
              <a:rPr lang="en-US" dirty="0" err="1" smtClean="0">
                <a:solidFill>
                  <a:srgbClr val="00B0F0"/>
                </a:solidFill>
                <a:latin typeface="Kruti Dev 010 " pitchFamily="2" charset="0"/>
              </a:rPr>
              <a:t>ek</a:t>
            </a:r>
            <a:r>
              <a:rPr lang="en-US" dirty="0" smtClean="0">
                <a:solidFill>
                  <a:srgbClr val="00B0F0"/>
                </a:solidFill>
                <a:latin typeface="Kruti Dev 010 " pitchFamily="2" charset="0"/>
              </a:rPr>
              <a:t>/</a:t>
            </a:r>
            <a:r>
              <a:rPr lang="en-US" dirty="0" err="1" smtClean="0">
                <a:solidFill>
                  <a:srgbClr val="00B0F0"/>
                </a:solidFill>
                <a:latin typeface="Kruti Dev 010 " pitchFamily="2" charset="0"/>
              </a:rPr>
              <a:t>kq;Z</a:t>
            </a:r>
            <a:r>
              <a:rPr lang="en-US" dirty="0" smtClean="0">
                <a:solidFill>
                  <a:srgbClr val="00B0F0"/>
                </a:solidFill>
                <a:latin typeface="Kruti Dev 010 " pitchFamily="2" charset="0"/>
              </a:rPr>
              <a:t> </a:t>
            </a:r>
            <a:r>
              <a:rPr lang="en-US" dirty="0" err="1" smtClean="0">
                <a:solidFill>
                  <a:srgbClr val="00B0F0"/>
                </a:solidFill>
                <a:latin typeface="Kruti Dev 010 " pitchFamily="2" charset="0"/>
              </a:rPr>
              <a:t>xq.k</a:t>
            </a:r>
            <a:r>
              <a:rPr lang="en-US" dirty="0" smtClean="0">
                <a:solidFill>
                  <a:srgbClr val="00B0F0"/>
                </a:solidFill>
                <a:latin typeface="Kruti Dev 010 " pitchFamily="2" charset="0"/>
              </a:rPr>
              <a:t> </a:t>
            </a:r>
          </a:p>
          <a:p>
            <a:endParaRPr lang="en-US" dirty="0">
              <a:solidFill>
                <a:srgbClr val="C00000"/>
              </a:solidFill>
              <a:latin typeface="Kruti Dev 010 "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चित्र में ये शामिल हो सकता है: 1 व्यक्ति, वह टेक्स्ट जिसमें 'राष्ट्रकवि रामधारी सिंह दिनकर की जयंती पर उन्हें सादर नमन' लिखा है"/>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0" y="1752600"/>
            <a:ext cx="3886200" cy="30630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833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1576877" y="1600200"/>
          <a:ext cx="5990246" cy="4525963"/>
        </p:xfrm>
        <a:graphic>
          <a:graphicData uri="http://schemas.openxmlformats.org/drawingml/2006/table">
            <a:tbl>
              <a:tblPr/>
              <a:tblGrid>
                <a:gridCol w="2995123"/>
                <a:gridCol w="2995123"/>
              </a:tblGrid>
              <a:tr h="266233">
                <a:tc gridSpan="2">
                  <a:txBody>
                    <a:bodyPr/>
                    <a:lstStyle/>
                    <a:p>
                      <a:pPr algn="ctr" fontAlgn="t"/>
                      <a:r>
                        <a:rPr lang="hi-IN" sz="1300" b="1">
                          <a:effectLst/>
                        </a:rPr>
                        <a:t>रामधारी सिंह 'दिनकर'</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hMerge="1">
                  <a:txBody>
                    <a:bodyPr/>
                    <a:lstStyle/>
                    <a:p>
                      <a:endParaRPr lang="en-US"/>
                    </a:p>
                  </a:txBody>
                  <a:tcPr/>
                </a:tc>
              </a:tr>
              <a:tr h="665583">
                <a:tc>
                  <a:txBody>
                    <a:bodyPr/>
                    <a:lstStyle/>
                    <a:p>
                      <a:pPr fontAlgn="t"/>
                      <a:r>
                        <a:rPr lang="hi-IN" sz="1300">
                          <a:effectLst/>
                        </a:rPr>
                        <a:t>जन्म</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a:effectLst/>
                        </a:rPr>
                        <a:t>23 सितम्बर 1908</a:t>
                      </a:r>
                      <a:br>
                        <a:rPr lang="hi-IN" sz="1300">
                          <a:effectLst/>
                        </a:rPr>
                      </a:br>
                      <a:r>
                        <a:rPr lang="hi-IN" sz="1300">
                          <a:effectLst/>
                        </a:rPr>
                        <a:t>सिमरिया घाट </a:t>
                      </a:r>
                      <a:r>
                        <a:rPr lang="hi-IN" sz="1300" u="none" strike="noStrike">
                          <a:solidFill>
                            <a:srgbClr val="0B0080"/>
                          </a:solidFill>
                          <a:effectLst/>
                          <a:hlinkClick r:id="rId2" tooltip="बेगूसराय जिला"/>
                        </a:rPr>
                        <a:t>बेगूसराय जिला</a:t>
                      </a:r>
                      <a:r>
                        <a:rPr lang="hi-IN" sz="1300">
                          <a:effectLst/>
                        </a:rPr>
                        <a:t>, </a:t>
                      </a:r>
                      <a:r>
                        <a:rPr lang="hi-IN" sz="1300" u="none" strike="noStrike">
                          <a:solidFill>
                            <a:srgbClr val="0B0080"/>
                          </a:solidFill>
                          <a:effectLst/>
                          <a:hlinkClick r:id="rId3" tooltip="बिहार"/>
                        </a:rPr>
                        <a:t>बिहार</a:t>
                      </a:r>
                      <a:r>
                        <a:rPr lang="hi-IN" sz="1300">
                          <a:effectLst/>
                        </a:rPr>
                        <a:t>, </a:t>
                      </a:r>
                      <a:r>
                        <a:rPr lang="hi-IN" sz="1300" u="none" strike="noStrike">
                          <a:solidFill>
                            <a:srgbClr val="0B0080"/>
                          </a:solidFill>
                          <a:effectLst/>
                          <a:hlinkClick r:id="rId4" tooltip="भारत"/>
                        </a:rPr>
                        <a:t>भारत</a:t>
                      </a:r>
                      <a:endParaRPr lang="hi-IN" sz="1300">
                        <a:effectLst/>
                      </a:endParaRP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465908">
                <a:tc>
                  <a:txBody>
                    <a:bodyPr/>
                    <a:lstStyle/>
                    <a:p>
                      <a:pPr fontAlgn="t"/>
                      <a:r>
                        <a:rPr lang="hi-IN" sz="1300">
                          <a:effectLst/>
                        </a:rPr>
                        <a:t>मृत्यु</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a:effectLst/>
                        </a:rPr>
                        <a:t>24 अप्रैल 1974 (उम्र 65)</a:t>
                      </a:r>
                      <a:br>
                        <a:rPr lang="hi-IN" sz="1300">
                          <a:effectLst/>
                        </a:rPr>
                      </a:br>
                      <a:r>
                        <a:rPr lang="hi-IN" sz="1300" u="none" strike="noStrike">
                          <a:solidFill>
                            <a:srgbClr val="0B0080"/>
                          </a:solidFill>
                          <a:effectLst/>
                          <a:hlinkClick r:id="rId5" tooltip="मद्रास"/>
                        </a:rPr>
                        <a:t>मद्रास</a:t>
                      </a:r>
                      <a:r>
                        <a:rPr lang="hi-IN" sz="1300">
                          <a:effectLst/>
                        </a:rPr>
                        <a:t>, </a:t>
                      </a:r>
                      <a:r>
                        <a:rPr lang="hi-IN" sz="1300" u="none" strike="noStrike">
                          <a:solidFill>
                            <a:srgbClr val="0B0080"/>
                          </a:solidFill>
                          <a:effectLst/>
                          <a:hlinkClick r:id="rId6" tooltip="तमिलनाडु"/>
                        </a:rPr>
                        <a:t>तमिलनाडु</a:t>
                      </a:r>
                      <a:r>
                        <a:rPr lang="hi-IN" sz="1300">
                          <a:effectLst/>
                        </a:rPr>
                        <a:t>, </a:t>
                      </a:r>
                      <a:r>
                        <a:rPr lang="hi-IN" sz="1300" u="none" strike="noStrike">
                          <a:solidFill>
                            <a:srgbClr val="0B0080"/>
                          </a:solidFill>
                          <a:effectLst/>
                          <a:hlinkClick r:id="rId4" tooltip="भारत"/>
                        </a:rPr>
                        <a:t>भारत</a:t>
                      </a:r>
                      <a:endParaRPr lang="hi-IN" sz="1300">
                        <a:effectLst/>
                      </a:endParaRP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266233">
                <a:tc>
                  <a:txBody>
                    <a:bodyPr/>
                    <a:lstStyle/>
                    <a:p>
                      <a:pPr fontAlgn="t"/>
                      <a:r>
                        <a:rPr lang="hi-IN" sz="1300">
                          <a:effectLst/>
                        </a:rPr>
                        <a:t>व्यवसाय</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u="none" strike="noStrike">
                          <a:solidFill>
                            <a:srgbClr val="0B0080"/>
                          </a:solidFill>
                          <a:effectLst/>
                          <a:hlinkClick r:id="rId7" tooltip="कवि"/>
                        </a:rPr>
                        <a:t>कवि</a:t>
                      </a:r>
                      <a:r>
                        <a:rPr lang="hi-IN" sz="1300">
                          <a:effectLst/>
                        </a:rPr>
                        <a:t>, </a:t>
                      </a:r>
                      <a:r>
                        <a:rPr lang="hi-IN" sz="1300" u="none" strike="noStrike">
                          <a:solidFill>
                            <a:srgbClr val="0B0080"/>
                          </a:solidFill>
                          <a:effectLst/>
                          <a:hlinkClick r:id="rId8" tooltip="लेखक"/>
                        </a:rPr>
                        <a:t>लेखक</a:t>
                      </a:r>
                      <a:endParaRPr lang="hi-IN" sz="1300">
                        <a:effectLst/>
                      </a:endParaRP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266233">
                <a:tc>
                  <a:txBody>
                    <a:bodyPr/>
                    <a:lstStyle/>
                    <a:p>
                      <a:pPr fontAlgn="t"/>
                      <a:r>
                        <a:rPr lang="hi-IN" sz="1300">
                          <a:effectLst/>
                        </a:rPr>
                        <a:t>राष्ट्रीयता</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u="none" strike="noStrike">
                          <a:solidFill>
                            <a:srgbClr val="0B0080"/>
                          </a:solidFill>
                          <a:effectLst/>
                          <a:hlinkClick r:id="rId4" tooltip="भारत"/>
                        </a:rPr>
                        <a:t>भारतीय</a:t>
                      </a:r>
                      <a:endParaRPr lang="hi-IN" sz="1300">
                        <a:effectLst/>
                      </a:endParaRP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266233">
                <a:tc>
                  <a:txBody>
                    <a:bodyPr/>
                    <a:lstStyle/>
                    <a:p>
                      <a:pPr fontAlgn="t"/>
                      <a:r>
                        <a:rPr lang="hi-IN" sz="1300">
                          <a:effectLst/>
                        </a:rPr>
                        <a:t>अवधि/काल</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u="none" strike="noStrike">
                          <a:solidFill>
                            <a:srgbClr val="0B0080"/>
                          </a:solidFill>
                          <a:effectLst/>
                          <a:hlinkClick r:id="rId9" tooltip="आधुनिक काल"/>
                        </a:rPr>
                        <a:t>आधुनिक काल</a:t>
                      </a:r>
                      <a:endParaRPr lang="hi-IN" sz="1300">
                        <a:effectLst/>
                      </a:endParaRP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266233">
                <a:tc>
                  <a:txBody>
                    <a:bodyPr/>
                    <a:lstStyle/>
                    <a:p>
                      <a:pPr fontAlgn="t"/>
                      <a:r>
                        <a:rPr lang="hi-IN" sz="1300">
                          <a:effectLst/>
                        </a:rPr>
                        <a:t>विधा</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a:effectLst/>
                        </a:rPr>
                        <a:t>गद्य और पद्य</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266233">
                <a:tc>
                  <a:txBody>
                    <a:bodyPr/>
                    <a:lstStyle/>
                    <a:p>
                      <a:pPr fontAlgn="t"/>
                      <a:r>
                        <a:rPr lang="hi-IN" sz="1300">
                          <a:effectLst/>
                        </a:rPr>
                        <a:t>विषय</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u="none" strike="noStrike">
                          <a:solidFill>
                            <a:srgbClr val="0B0080"/>
                          </a:solidFill>
                          <a:effectLst/>
                          <a:hlinkClick r:id="rId10" tooltip="कविता"/>
                        </a:rPr>
                        <a:t>कविता</a:t>
                      </a:r>
                      <a:r>
                        <a:rPr lang="hi-IN" sz="1300">
                          <a:effectLst/>
                        </a:rPr>
                        <a:t>, </a:t>
                      </a:r>
                      <a:r>
                        <a:rPr lang="hi-IN" sz="1300" u="none" strike="noStrike">
                          <a:solidFill>
                            <a:srgbClr val="0B0080"/>
                          </a:solidFill>
                          <a:effectLst/>
                          <a:hlinkClick r:id="rId11" tooltip="खंडकाव्य"/>
                        </a:rPr>
                        <a:t>खंडकाव्य</a:t>
                      </a:r>
                      <a:r>
                        <a:rPr lang="hi-IN" sz="1300">
                          <a:effectLst/>
                        </a:rPr>
                        <a:t>, </a:t>
                      </a:r>
                      <a:r>
                        <a:rPr lang="hi-IN" sz="1300" u="none" strike="noStrike">
                          <a:solidFill>
                            <a:srgbClr val="0B0080"/>
                          </a:solidFill>
                          <a:effectLst/>
                          <a:hlinkClick r:id="rId12" tooltip="निबंध"/>
                        </a:rPr>
                        <a:t>निबंध</a:t>
                      </a:r>
                      <a:r>
                        <a:rPr lang="hi-IN" sz="1300">
                          <a:effectLst/>
                        </a:rPr>
                        <a:t>, </a:t>
                      </a:r>
                      <a:r>
                        <a:rPr lang="hi-IN" sz="1300" u="none" strike="noStrike">
                          <a:solidFill>
                            <a:srgbClr val="0B0080"/>
                          </a:solidFill>
                          <a:effectLst/>
                          <a:hlinkClick r:id="rId13" tooltip="समीक्षा"/>
                        </a:rPr>
                        <a:t>समीक्षा</a:t>
                      </a:r>
                      <a:endParaRPr lang="hi-IN" sz="1300">
                        <a:effectLst/>
                      </a:endParaRP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465908">
                <a:tc>
                  <a:txBody>
                    <a:bodyPr/>
                    <a:lstStyle/>
                    <a:p>
                      <a:pPr fontAlgn="t"/>
                      <a:r>
                        <a:rPr lang="hi-IN" sz="1300">
                          <a:effectLst/>
                        </a:rPr>
                        <a:t>साहित्यिक आन्दोलन</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a:effectLst/>
                        </a:rPr>
                        <a:t>राष्ट्रवाद,</a:t>
                      </a:r>
                      <a:br>
                        <a:rPr lang="hi-IN" sz="1300">
                          <a:effectLst/>
                        </a:rPr>
                      </a:br>
                      <a:r>
                        <a:rPr lang="hi-IN" sz="1300">
                          <a:effectLst/>
                        </a:rPr>
                        <a:t>प्रगतिवाद</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665583">
                <a:tc>
                  <a:txBody>
                    <a:bodyPr/>
                    <a:lstStyle/>
                    <a:p>
                      <a:pPr fontAlgn="t"/>
                      <a:r>
                        <a:rPr lang="hi-IN" sz="1300">
                          <a:effectLst/>
                        </a:rPr>
                        <a:t>उल्लेखनीय कार्य</a:t>
                      </a:r>
                      <a:r>
                        <a:rPr lang="en-US" sz="1300">
                          <a:effectLst/>
                        </a:rPr>
                        <a:t>s</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u="none" strike="noStrike">
                          <a:solidFill>
                            <a:srgbClr val="0B0080"/>
                          </a:solidFill>
                          <a:effectLst/>
                          <a:hlinkClick r:id="rId14" tooltip="कुरुक्षेत्र"/>
                        </a:rPr>
                        <a:t>कुरुक्षेत्र</a:t>
                      </a:r>
                      <a:r>
                        <a:rPr lang="hi-IN" sz="1300">
                          <a:effectLst/>
                        </a:rPr>
                        <a:t>, रश्मिरथी, </a:t>
                      </a:r>
                      <a:r>
                        <a:rPr lang="hi-IN" sz="1300" u="none" strike="noStrike">
                          <a:solidFill>
                            <a:srgbClr val="0B0080"/>
                          </a:solidFill>
                          <a:effectLst/>
                          <a:hlinkClick r:id="rId15" tooltip="उर्वशी"/>
                        </a:rPr>
                        <a:t>उर्वशी</a:t>
                      </a:r>
                      <a:r>
                        <a:rPr lang="hi-IN" sz="1300">
                          <a:effectLst/>
                        </a:rPr>
                        <a:t>, हुंकार, </a:t>
                      </a:r>
                      <a:r>
                        <a:rPr lang="hi-IN" sz="1300" u="none" strike="noStrike">
                          <a:solidFill>
                            <a:srgbClr val="0B0080"/>
                          </a:solidFill>
                          <a:effectLst/>
                          <a:hlinkClick r:id="rId16" tooltip="संस्कृति के चार अध्याय"/>
                        </a:rPr>
                        <a:t>संस्कृति के चार अध्याय</a:t>
                      </a:r>
                      <a:r>
                        <a:rPr lang="hi-IN" sz="1300">
                          <a:effectLst/>
                        </a:rPr>
                        <a:t>, </a:t>
                      </a:r>
                      <a:r>
                        <a:rPr lang="hi-IN" sz="1300" u="none" strike="noStrike">
                          <a:solidFill>
                            <a:srgbClr val="0B0080"/>
                          </a:solidFill>
                          <a:effectLst/>
                          <a:hlinkClick r:id="rId17" tooltip="परशुराम की प्रतीक्षा"/>
                        </a:rPr>
                        <a:t>परशुराम की प्रतीक्षा</a:t>
                      </a:r>
                      <a:r>
                        <a:rPr lang="hi-IN" sz="1300">
                          <a:effectLst/>
                        </a:rPr>
                        <a:t>, हाहाकार</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r h="665583">
                <a:tc>
                  <a:txBody>
                    <a:bodyPr/>
                    <a:lstStyle/>
                    <a:p>
                      <a:pPr fontAlgn="t"/>
                      <a:r>
                        <a:rPr lang="hi-IN" sz="1300">
                          <a:effectLst/>
                        </a:rPr>
                        <a:t>उल्लेखनीय सम्मान</a:t>
                      </a: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hi-IN" sz="1300" dirty="0">
                          <a:effectLst/>
                        </a:rPr>
                        <a:t>1959:</a:t>
                      </a:r>
                      <a:r>
                        <a:rPr lang="hi-IN" sz="1300" u="none" strike="noStrike" dirty="0">
                          <a:solidFill>
                            <a:srgbClr val="0B0080"/>
                          </a:solidFill>
                          <a:effectLst/>
                          <a:hlinkClick r:id="rId18" tooltip="साहित्य अकादमी पुरस्कार"/>
                        </a:rPr>
                        <a:t>साहित्य अकादमी पुरस्कार</a:t>
                      </a:r>
                      <a:r>
                        <a:rPr lang="hi-IN" sz="1300" dirty="0">
                          <a:effectLst/>
                        </a:rPr>
                        <a:t/>
                      </a:r>
                      <a:br>
                        <a:rPr lang="hi-IN" sz="1300" dirty="0">
                          <a:effectLst/>
                        </a:rPr>
                      </a:br>
                      <a:r>
                        <a:rPr lang="hi-IN" sz="1300" dirty="0">
                          <a:effectLst/>
                        </a:rPr>
                        <a:t>1959: </a:t>
                      </a:r>
                      <a:r>
                        <a:rPr lang="hi-IN" sz="1300" u="none" strike="noStrike" dirty="0">
                          <a:solidFill>
                            <a:srgbClr val="0B0080"/>
                          </a:solidFill>
                          <a:effectLst/>
                          <a:hlinkClick r:id="rId19" tooltip="पद्म भूषण"/>
                        </a:rPr>
                        <a:t>पद्म भूषण</a:t>
                      </a:r>
                      <a:r>
                        <a:rPr lang="hi-IN" sz="1300" dirty="0">
                          <a:effectLst/>
                        </a:rPr>
                        <a:t/>
                      </a:r>
                      <a:br>
                        <a:rPr lang="hi-IN" sz="1300" dirty="0">
                          <a:effectLst/>
                        </a:rPr>
                      </a:br>
                      <a:r>
                        <a:rPr lang="hi-IN" sz="1300" dirty="0">
                          <a:effectLst/>
                        </a:rPr>
                        <a:t>1972: </a:t>
                      </a:r>
                      <a:r>
                        <a:rPr lang="hi-IN" sz="1300" u="none" strike="noStrike" dirty="0">
                          <a:solidFill>
                            <a:srgbClr val="0B0080"/>
                          </a:solidFill>
                          <a:effectLst/>
                          <a:hlinkClick r:id="rId20" tooltip="ज्ञानपीठ पुरस्कार"/>
                        </a:rPr>
                        <a:t>ज्ञानपीठ पुरस्कार</a:t>
                      </a:r>
                      <a:endParaRPr lang="hi-IN" sz="1300" dirty="0">
                        <a:effectLst/>
                      </a:endParaRPr>
                    </a:p>
                  </a:txBody>
                  <a:tcPr marL="66558" marR="66558" marT="33279" marB="33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r>
            </a:tbl>
          </a:graphicData>
        </a:graphic>
      </p:graphicFrame>
    </p:spTree>
    <p:extLst>
      <p:ext uri="{BB962C8B-B14F-4D97-AF65-F5344CB8AC3E}">
        <p14:creationId xmlns:p14="http://schemas.microsoft.com/office/powerpoint/2010/main" val="2649262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hi-IN" dirty="0"/>
              <a:t>सम्मान[</a:t>
            </a:r>
            <a:r>
              <a:rPr lang="hi-IN" dirty="0">
                <a:hlinkClick r:id="rId2" tooltip="अनुभाग सम्पादन: सम्मान"/>
              </a:rPr>
              <a:t>संपादित करें</a:t>
            </a:r>
            <a:r>
              <a:rPr lang="hi-IN" dirty="0"/>
              <a:t>]</a:t>
            </a:r>
          </a:p>
          <a:p>
            <a:r>
              <a:rPr lang="hi-IN" dirty="0"/>
              <a:t>दिनकरजी को उनकी रचना कुरुक्षेत्र के लिये काशी नागरी प्रचारिणी सभा, उत्तरप्रदेश सरकार और भारत सरकार से सम्मान मिला। संस्कृति के चार अध्याय के लिये उन्हें 1959 में साहित्य अकादमी से सम्मानित किया गया। भारत के प्रथम राष्ट्रपति डॉ </a:t>
            </a:r>
            <a:r>
              <a:rPr lang="hi-IN" dirty="0">
                <a:hlinkClick r:id="rId3" tooltip="राजेंद्र प्रसाद"/>
              </a:rPr>
              <a:t>राजेंद्र प्रसाद</a:t>
            </a:r>
            <a:r>
              <a:rPr lang="hi-IN" dirty="0"/>
              <a:t> ने उन्हें 1959 में पद्म विभूषण से सम्मानित किया। भागलपुर विश्वविद्यालय के तत्कालीन कुलाधिपति और बिहार के राज्यपाल </a:t>
            </a:r>
            <a:r>
              <a:rPr lang="hi-IN" dirty="0">
                <a:hlinkClick r:id="rId4" tooltip="जाकिर हुसैन"/>
              </a:rPr>
              <a:t>जाकिर हुसैन</a:t>
            </a:r>
            <a:r>
              <a:rPr lang="hi-IN" dirty="0"/>
              <a:t>, जो बाद में भारत के राष्ट्रपति बने, ने उन्हें डॉक्ट्रेट की मानद उपाधि से सम्मानित किया। गुरू महाविद्यालय ने उन्हें विद्या वाचस्पति के लिये चुना। 1968 में राजस्थान विद्यापीठ ने उन्हें साहित्य-चूड़ामणि से सम्मानित किया। वर्ष 1972 में काव्य रचना उर्वशी के लिये उन्हें ज्ञानपीठ से सम्मानित किया गया। 1952 में वे राज्यसभा के लिए चुने गये और लगातार तीन बार राज्यसभा के सदस्य रहे।</a:t>
            </a:r>
          </a:p>
          <a:p>
            <a:r>
              <a:rPr lang="hi-IN" b="1" dirty="0"/>
              <a:t>मरणोपरान्त सम्मान</a:t>
            </a:r>
            <a:r>
              <a:rPr lang="hi-IN" dirty="0"/>
              <a:t>[</a:t>
            </a:r>
            <a:r>
              <a:rPr lang="hi-IN" dirty="0">
                <a:hlinkClick r:id="rId5" tooltip="अनुभाग सम्पादन: मरणोपरान्त सम्मान"/>
              </a:rPr>
              <a:t>संपादित करें</a:t>
            </a:r>
            <a:r>
              <a:rPr lang="hi-IN" dirty="0"/>
              <a:t>]</a:t>
            </a:r>
            <a:endParaRPr lang="hi-IN" b="1" dirty="0"/>
          </a:p>
          <a:p>
            <a:r>
              <a:rPr lang="hi-IN" dirty="0"/>
              <a:t>30 सितम्बर 1987 को उनकी 13वीं पुण्यतिथि पर तत्कालीन राष्ट्रपति </a:t>
            </a:r>
            <a:r>
              <a:rPr lang="hi-IN" dirty="0">
                <a:hlinkClick r:id="rId6" tooltip="जैल सिंह"/>
              </a:rPr>
              <a:t>जैल सिंह</a:t>
            </a:r>
            <a:r>
              <a:rPr lang="hi-IN" dirty="0"/>
              <a:t> ने उन्हें श्रद्धांजलि दी। 1999 में भारत सरकार ने उनकी स्मृति में डाक टिकट जारी किया। केंद्रीय सूचना और प्रसारण मन्त्री </a:t>
            </a:r>
            <a:r>
              <a:rPr lang="hi-IN" dirty="0">
                <a:hlinkClick r:id="rId7" tooltip="प्रियरंजन दास मुंशी"/>
              </a:rPr>
              <a:t>प्रियरंजन दास मुंशी</a:t>
            </a:r>
            <a:r>
              <a:rPr lang="hi-IN" dirty="0"/>
              <a:t> ने उनकी जन्म शताब्दी के अवसर पर रामधारी सिंह दिनकर- व्यक्तित्व और कृतित्व पुस्तक का विमोचन किया।</a:t>
            </a:r>
          </a:p>
          <a:p>
            <a:r>
              <a:rPr lang="hi-IN" dirty="0"/>
              <a:t>उनकी जन्म शताब्दी के अवसर पर बिहार के मुख्यमन्त्री </a:t>
            </a:r>
            <a:r>
              <a:rPr lang="hi-IN" dirty="0">
                <a:hlinkClick r:id="rId8" tooltip="नीतीश कुमार"/>
              </a:rPr>
              <a:t>नीतीश कुमार</a:t>
            </a:r>
            <a:r>
              <a:rPr lang="hi-IN" dirty="0"/>
              <a:t> ने उनकी भव्य प्रतिमा का अनावरण किया। कालीकट विश्वविद्यालय में भी इस अवसर को दो दिवसीय सेमिनार का आयोजन किया गया।</a:t>
            </a:r>
          </a:p>
        </p:txBody>
      </p:sp>
    </p:spTree>
    <p:extLst>
      <p:ext uri="{BB962C8B-B14F-4D97-AF65-F5344CB8AC3E}">
        <p14:creationId xmlns:p14="http://schemas.microsoft.com/office/powerpoint/2010/main" val="1478077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r>
              <a:rPr lang="hi-IN" b="1" dirty="0"/>
              <a:t>काव्य</a:t>
            </a:r>
            <a:r>
              <a:rPr lang="hi-IN" dirty="0"/>
              <a:t>[</a:t>
            </a:r>
            <a:r>
              <a:rPr lang="hi-IN" dirty="0">
                <a:hlinkClick r:id="rId2" tooltip="अनुभाग सम्पादन: काव्य"/>
              </a:rPr>
              <a:t>संपादित करें</a:t>
            </a:r>
            <a:r>
              <a:rPr lang="hi-IN" dirty="0"/>
              <a:t>]</a:t>
            </a:r>
            <a:endParaRPr lang="hi-IN" b="1" dirty="0"/>
          </a:p>
          <a:p>
            <a:r>
              <a:rPr lang="hi-IN" dirty="0"/>
              <a:t>1. बारदोली-विजय संदेश (1928)</a:t>
            </a:r>
          </a:p>
          <a:p>
            <a:r>
              <a:rPr lang="hi-IN" dirty="0"/>
              <a:t>2. प्रणभंग (1929)</a:t>
            </a:r>
          </a:p>
          <a:p>
            <a:r>
              <a:rPr lang="hi-IN" dirty="0"/>
              <a:t>3. रेणुका (1935)</a:t>
            </a:r>
          </a:p>
          <a:p>
            <a:r>
              <a:rPr lang="hi-IN" dirty="0"/>
              <a:t>4. हुंकार (1938)</a:t>
            </a:r>
          </a:p>
          <a:p>
            <a:r>
              <a:rPr lang="hi-IN" dirty="0"/>
              <a:t>5. रसवन्ती (1939)</a:t>
            </a:r>
          </a:p>
          <a:p>
            <a:r>
              <a:rPr lang="hi-IN" dirty="0"/>
              <a:t>6.द्वंद्वगीत (1940)</a:t>
            </a:r>
          </a:p>
          <a:p>
            <a:r>
              <a:rPr lang="hi-IN" dirty="0"/>
              <a:t>7. कुरूक्षेत्र (1946)</a:t>
            </a:r>
          </a:p>
          <a:p>
            <a:r>
              <a:rPr lang="hi-IN" dirty="0"/>
              <a:t>8. धूप-छाँह (1947)</a:t>
            </a:r>
          </a:p>
          <a:p>
            <a:r>
              <a:rPr lang="hi-IN" dirty="0"/>
              <a:t>9. सामधेनी (1947)</a:t>
            </a:r>
          </a:p>
          <a:p>
            <a:r>
              <a:rPr lang="hi-IN" dirty="0"/>
              <a:t>10. बापू (1947)</a:t>
            </a:r>
          </a:p>
          <a:p>
            <a:r>
              <a:rPr lang="hi-IN" dirty="0"/>
              <a:t>11. इतिहास के आँसू (1951)</a:t>
            </a:r>
          </a:p>
          <a:p>
            <a:r>
              <a:rPr lang="hi-IN" dirty="0"/>
              <a:t>12. धूप और धुआँ (1951)</a:t>
            </a:r>
          </a:p>
          <a:p>
            <a:r>
              <a:rPr lang="hi-IN" dirty="0"/>
              <a:t>13. मिर्च का मजा (1951)</a:t>
            </a:r>
          </a:p>
          <a:p>
            <a:r>
              <a:rPr lang="hi-IN" dirty="0"/>
              <a:t>14. रश्मिरथी (1952)</a:t>
            </a:r>
          </a:p>
          <a:p>
            <a:r>
              <a:rPr lang="hi-IN" dirty="0"/>
              <a:t>15. दिल्ली (1954)</a:t>
            </a:r>
          </a:p>
          <a:p>
            <a:r>
              <a:rPr lang="hi-IN" dirty="0"/>
              <a:t>16. नीम के पत्ते (1954)</a:t>
            </a:r>
          </a:p>
          <a:p>
            <a:r>
              <a:rPr lang="hi-IN" b="1" dirty="0"/>
              <a:t>17. नील कुसुम (1955)</a:t>
            </a:r>
          </a:p>
          <a:p>
            <a:r>
              <a:rPr lang="hi-IN" b="1" dirty="0"/>
              <a:t>18. सूरज का ब्याह (1955)</a:t>
            </a:r>
          </a:p>
          <a:p>
            <a:r>
              <a:rPr lang="hi-IN" b="1" dirty="0"/>
              <a:t>19. चक्रवाल (1956)</a:t>
            </a:r>
          </a:p>
          <a:p>
            <a:r>
              <a:rPr lang="hi-IN" b="1" dirty="0"/>
              <a:t>20. कवि-श्री (1957)</a:t>
            </a:r>
          </a:p>
          <a:p>
            <a:r>
              <a:rPr lang="hi-IN" b="1" dirty="0"/>
              <a:t>21. सीपी और शंख (1957)</a:t>
            </a:r>
          </a:p>
          <a:p>
            <a:r>
              <a:rPr lang="hi-IN" b="1" dirty="0"/>
              <a:t>22. नये सुभाषित (1957)</a:t>
            </a:r>
          </a:p>
          <a:p>
            <a:r>
              <a:rPr lang="hi-IN" b="1" dirty="0"/>
              <a:t>23. लोकप्रिय कवि दिनकर (1960)</a:t>
            </a:r>
          </a:p>
          <a:p>
            <a:r>
              <a:rPr lang="hi-IN" b="1" dirty="0"/>
              <a:t>24. उर्वशी (1961)</a:t>
            </a:r>
          </a:p>
          <a:p>
            <a:r>
              <a:rPr lang="hi-IN" b="1" dirty="0"/>
              <a:t>25. परशुराम की प्रतीक्षा (1963)</a:t>
            </a:r>
          </a:p>
          <a:p>
            <a:r>
              <a:rPr lang="hi-IN" b="1" dirty="0"/>
              <a:t>26. आत्मा की आँखें (1964)</a:t>
            </a:r>
          </a:p>
          <a:p>
            <a:r>
              <a:rPr lang="hi-IN" b="1" dirty="0"/>
              <a:t>27. कोयला और कवित्व (1964)</a:t>
            </a:r>
          </a:p>
          <a:p>
            <a:r>
              <a:rPr lang="hi-IN" b="1" dirty="0"/>
              <a:t>28. मृत्ति-तिलक (1964)</a:t>
            </a:r>
          </a:p>
          <a:p>
            <a:r>
              <a:rPr lang="hi-IN" b="1" dirty="0"/>
              <a:t>29. दिनकर की सूक्तियाँ (1964)</a:t>
            </a:r>
          </a:p>
          <a:p>
            <a:r>
              <a:rPr lang="hi-IN" b="1" dirty="0"/>
              <a:t>30. हारे को हरिनाम (1970)</a:t>
            </a:r>
          </a:p>
          <a:p>
            <a:r>
              <a:rPr lang="hi-IN" b="1" dirty="0"/>
              <a:t>31. संचियता (1973)</a:t>
            </a:r>
          </a:p>
          <a:p>
            <a:r>
              <a:rPr lang="hi-IN" b="1" dirty="0"/>
              <a:t>32. दिनकर के गीत (1973)</a:t>
            </a:r>
          </a:p>
          <a:p>
            <a:r>
              <a:rPr lang="hi-IN" b="1" dirty="0"/>
              <a:t>33. रश्मिलोक (1974)</a:t>
            </a:r>
          </a:p>
          <a:p>
            <a:r>
              <a:rPr lang="hi-IN" b="1" dirty="0"/>
              <a:t>34. उर्वशी तथा अन्य शृंगारिक कविताएँ (1974)</a:t>
            </a:r>
          </a:p>
          <a:p>
            <a:endParaRPr lang="en-US" dirty="0"/>
          </a:p>
        </p:txBody>
      </p:sp>
    </p:spTree>
    <p:extLst>
      <p:ext uri="{BB962C8B-B14F-4D97-AF65-F5344CB8AC3E}">
        <p14:creationId xmlns:p14="http://schemas.microsoft.com/office/powerpoint/2010/main" val="2631478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hi-IN" dirty="0"/>
              <a:t>पद[</a:t>
            </a:r>
            <a:r>
              <a:rPr lang="hi-IN" dirty="0">
                <a:hlinkClick r:id="rId2" tooltip="अनुभाग सम्पादन: पद"/>
              </a:rPr>
              <a:t>संपादित करें</a:t>
            </a:r>
            <a:r>
              <a:rPr lang="hi-IN" dirty="0"/>
              <a:t>]</a:t>
            </a:r>
          </a:p>
          <a:p>
            <a:r>
              <a:rPr lang="hi-IN" dirty="0"/>
              <a:t>1947 में देश स्वाधीन हुआ और वह बिहार विश्वविद्यालय में हिन्दी के प्रध्यापक व विभागाध्यक्ष नियुक्त होकर मुज़फ़्फ़रपुर पहुँचे। 1952 में जब भारत की प्रथम संसद का निर्माण हुआ, तो उन्हें राज्यसभा का सदस्य चुना गया और वह दिल्ली आ गए। दिनकर 12 वर्ष तक संसद-सदस्य रहे, बाद में उन्हें सन 1964 से 1965 ई. तक भागलपुर विश्वविद्यालय का कुलपति नियुक्त किया गया। लेकिन अगले ही वर्ष भारत सरकार ने उन्हें 1965 से 1971 ई. तक अपना हिन्दी सलाहकार नियुक्त किया और वह फिर दिल्ली लौट आए। फिर तो ज्वार उमरा और रेणुका, हुंकार, रसवंती और द्वंद्वगीत रचे गए। रेणुका और हुंकार की कुछ रचनाऐं यहाँ-वहाँ प्रकाश में आईं और अग्रेज़ प्रशासकों को समझते देर न लगी कि वे एक ग़लत आदमी को अपने तंत्र का अंग बना बैठे हैं और दिनकर की फ़ाइल तैयार होने लगी, बात-बात पर क़ैफ़ियत तलब होती और चेतावनियाँ मिला करतीं। चार वर्ष में बाईस बार उनका तबादला किया गया।</a:t>
            </a:r>
          </a:p>
          <a:p>
            <a:endParaRPr lang="en-US" dirty="0"/>
          </a:p>
        </p:txBody>
      </p:sp>
    </p:spTree>
    <p:extLst>
      <p:ext uri="{BB962C8B-B14F-4D97-AF65-F5344CB8AC3E}">
        <p14:creationId xmlns:p14="http://schemas.microsoft.com/office/powerpoint/2010/main" val="2290248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hi-IN" dirty="0"/>
              <a:t>प्रमुख कृतियाँ[</a:t>
            </a:r>
            <a:r>
              <a:rPr lang="hi-IN" dirty="0">
                <a:hlinkClick r:id="rId2" tooltip="अनुभाग सम्पादन: प्रमुख कृतियाँ"/>
              </a:rPr>
              <a:t>संपादित करें</a:t>
            </a:r>
            <a:r>
              <a:rPr lang="hi-IN" dirty="0"/>
              <a:t>]</a:t>
            </a:r>
          </a:p>
          <a:p>
            <a:r>
              <a:rPr lang="hi-IN" dirty="0"/>
              <a:t>उन्होंने सामाजिक और आर्थिक समानता और शोषण के खिलाफ कविताओं की रचना की। एक प्रगतिवादी और मानववादी कवि के रूप में उन्होंने ऐतिहासिक पात्रों और घटनाओं को ओजस्वी और प्रखर शब्दों का तानाबाना दिया। उनकी महान रचनाओं में </a:t>
            </a:r>
            <a:r>
              <a:rPr lang="hi-IN" dirty="0">
                <a:hlinkClick r:id="rId3" tooltip="रश्मिरथी"/>
              </a:rPr>
              <a:t>रश्मिरथी</a:t>
            </a:r>
            <a:r>
              <a:rPr lang="hi-IN" dirty="0"/>
              <a:t> और </a:t>
            </a:r>
            <a:r>
              <a:rPr lang="hi-IN" dirty="0">
                <a:hlinkClick r:id="rId4" tooltip="परशुराम की प्रतीक्षा"/>
              </a:rPr>
              <a:t>परशुराम की प्रतीक्षा</a:t>
            </a:r>
            <a:r>
              <a:rPr lang="hi-IN" dirty="0"/>
              <a:t> शामिल है। </a:t>
            </a:r>
            <a:r>
              <a:rPr lang="hi-IN" dirty="0">
                <a:hlinkClick r:id="rId5" tooltip="उर्वशी"/>
              </a:rPr>
              <a:t>उर्वशी</a:t>
            </a:r>
            <a:r>
              <a:rPr lang="hi-IN" dirty="0"/>
              <a:t> को छोड़कर दिनकर की अधिकतर रचनाएँ वीर रस से ओतप्रोत है। </a:t>
            </a:r>
            <a:r>
              <a:rPr lang="hi-IN" dirty="0">
                <a:hlinkClick r:id="rId6" tooltip="भूषण"/>
              </a:rPr>
              <a:t>भूषण</a:t>
            </a:r>
            <a:r>
              <a:rPr lang="hi-IN" dirty="0"/>
              <a:t> के बाद उन्हें </a:t>
            </a:r>
            <a:r>
              <a:rPr lang="hi-IN" dirty="0">
                <a:hlinkClick r:id="rId7" tooltip="वीर रस"/>
              </a:rPr>
              <a:t>वीर रस</a:t>
            </a:r>
            <a:r>
              <a:rPr lang="hi-IN" dirty="0"/>
              <a:t> का सर्वश्रेष्ठ कवि माना जाता है।</a:t>
            </a:r>
          </a:p>
          <a:p>
            <a:r>
              <a:rPr lang="hi-IN" dirty="0"/>
              <a:t>ज्ञानपीठ से सम्मानित उनकी रचना उर्वशी की कहानी मानवीय प्रेम, वासना और सम्बन्धों के इर्द-गिर्द घूमती है। </a:t>
            </a:r>
            <a:r>
              <a:rPr lang="hi-IN" dirty="0">
                <a:hlinkClick r:id="rId5" tooltip="उर्वशी"/>
              </a:rPr>
              <a:t>उर्वशी</a:t>
            </a:r>
            <a:r>
              <a:rPr lang="hi-IN" dirty="0"/>
              <a:t> स्वर्ग परित्यक्ता एक अप्सरा की कहानी है। वहीं, कुरुक्षेत्र, महाभारत के शान्ति-पर्व का कवितारूप है। यह दूसरे विश्वयुद्ध के बाद लिखी गयी रचना है। वहीं सामधेनी की रचना कवि के सामाजिक चिन्तन के अनुरुप हुई है। </a:t>
            </a:r>
            <a:r>
              <a:rPr lang="hi-IN" dirty="0">
                <a:hlinkClick r:id="rId8" tooltip="संस्कृति के चार अध्याय"/>
              </a:rPr>
              <a:t>संस्कृति के चार अध्याय</a:t>
            </a:r>
            <a:r>
              <a:rPr lang="hi-IN" dirty="0"/>
              <a:t> में दिनकरजी ने कहा कि सांस्कृतिक, भाषाई और क्षेत्रीय विविधताओं के बावजूद भारत एक देश है। क्योंकि सारी विविधताओं के बाद भी, हमारी सोच एक जैसी है।</a:t>
            </a:r>
          </a:p>
          <a:p>
            <a:r>
              <a:rPr lang="hi-IN" dirty="0"/>
              <a:t>विस्तृत दिनकर साहित्य सूची नीचे दी गयी है-</a:t>
            </a:r>
          </a:p>
        </p:txBody>
      </p:sp>
    </p:spTree>
    <p:extLst>
      <p:ext uri="{BB962C8B-B14F-4D97-AF65-F5344CB8AC3E}">
        <p14:creationId xmlns:p14="http://schemas.microsoft.com/office/powerpoint/2010/main" val="3947039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610</Words>
  <Application>Microsoft Office PowerPoint</Application>
  <PresentationFormat>On-screen Show (4:3)</PresentationFormat>
  <Paragraphs>74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Kruti Dev 010 </vt:lpstr>
      <vt:lpstr>Mangal</vt:lpstr>
      <vt:lpstr>Office Theme</vt:lpstr>
      <vt:lpstr>jke/kkjh flag fnudj</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jke/kkjh flag fnudj</dc:title>
  <dc:creator>Hp</dc:creator>
  <cp:lastModifiedBy>Hp</cp:lastModifiedBy>
  <cp:revision>11</cp:revision>
  <dcterms:created xsi:type="dcterms:W3CDTF">2020-01-11T02:03:14Z</dcterms:created>
  <dcterms:modified xsi:type="dcterms:W3CDTF">2020-04-15T04:24:57Z</dcterms:modified>
</cp:coreProperties>
</file>