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27F0256-657C-4BA1-8F51-061497EFFC6D}" type="datetimeFigureOut">
              <a:rPr lang="en-US" smtClean="0"/>
              <a:pPr/>
              <a:t>3/23/2020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9A15442-998C-4D7A-B33C-CF561A98EC92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85786" y="3571876"/>
            <a:ext cx="7772400" cy="1362075"/>
          </a:xfrm>
        </p:spPr>
        <p:txBody>
          <a:bodyPr>
            <a:normAutofit fontScale="90000"/>
          </a:bodyPr>
          <a:lstStyle/>
          <a:p>
            <a:pPr algn="l"/>
            <a:r>
              <a:rPr lang="en-IN" dirty="0" smtClean="0"/>
              <a:t>UNIT 1</a:t>
            </a:r>
            <a:br>
              <a:rPr lang="en-IN" dirty="0" smtClean="0"/>
            </a:br>
            <a:r>
              <a:rPr lang="en-IN" dirty="0" smtClean="0"/>
              <a:t>BY </a:t>
            </a:r>
            <a:r>
              <a:rPr lang="en-IN" dirty="0" smtClean="0"/>
              <a:t>JAHANAV</a:t>
            </a:r>
            <a:r>
              <a:rPr lang="en-IN" dirty="0" smtClean="0"/>
              <a:t>I DEO</a:t>
            </a:r>
            <a:r>
              <a:rPr lang="en-IN" dirty="0" smtClean="0"/>
              <a:t/>
            </a:r>
            <a:br>
              <a:rPr lang="en-IN" dirty="0" smtClean="0"/>
            </a:br>
            <a:r>
              <a:rPr lang="en-IN" dirty="0" smtClean="0"/>
              <a:t>B.COM PART 2</a:t>
            </a:r>
            <a:br>
              <a:rPr lang="en-IN" dirty="0" smtClean="0"/>
            </a:br>
            <a:r>
              <a:rPr lang="en-IN" dirty="0" smtClean="0"/>
              <a:t>M.L ARYA</a:t>
            </a:r>
            <a:r>
              <a:rPr lang="en-IN" dirty="0" smtClean="0"/>
              <a:t> </a:t>
            </a:r>
            <a:r>
              <a:rPr lang="en-IN" dirty="0" smtClean="0"/>
              <a:t>COLLEGE</a:t>
            </a:r>
            <a:br>
              <a:rPr lang="en-IN" dirty="0" smtClean="0"/>
            </a:br>
            <a:r>
              <a:rPr lang="en-IN" dirty="0" smtClean="0"/>
              <a:t>KASBA</a:t>
            </a:r>
            <a:endParaRPr lang="en-IN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428596" y="1000108"/>
            <a:ext cx="7772400" cy="1500187"/>
          </a:xfrm>
        </p:spPr>
        <p:txBody>
          <a:bodyPr>
            <a:normAutofit/>
          </a:bodyPr>
          <a:lstStyle/>
          <a:p>
            <a:r>
              <a:rPr lang="en-IN" sz="4000" dirty="0" smtClean="0">
                <a:latin typeface="Arial Black" pitchFamily="34" charset="0"/>
              </a:rPr>
              <a:t>BUSINESS LAW</a:t>
            </a:r>
            <a:endParaRPr lang="en-IN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b="1" dirty="0" smtClean="0">
                <a:solidFill>
                  <a:srgbClr val="FF0000"/>
                </a:solidFill>
                <a:latin typeface="Algerian" pitchFamily="82" charset="0"/>
              </a:rPr>
              <a:t>Types of Goods[Section 6]</a:t>
            </a: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b="1" dirty="0" smtClean="0">
                <a:solidFill>
                  <a:srgbClr val="00B0F0"/>
                </a:solidFill>
              </a:rPr>
              <a:t>1. Existing Goods</a:t>
            </a:r>
            <a:endParaRPr lang="en-IN" dirty="0" smtClean="0">
              <a:solidFill>
                <a:srgbClr val="00B0F0"/>
              </a:solidFill>
            </a:endParaRPr>
          </a:p>
          <a:p>
            <a:r>
              <a:rPr lang="en-IN" dirty="0" smtClean="0">
                <a:solidFill>
                  <a:srgbClr val="C00000"/>
                </a:solidFill>
                <a:latin typeface="Berlin Sans FB" pitchFamily="34" charset="0"/>
              </a:rPr>
              <a:t>Existing goods mean the goods which are either owned or possessed by the seller at the time of contract of </a:t>
            </a:r>
            <a:r>
              <a:rPr lang="en-IN" dirty="0" err="1" smtClean="0">
                <a:solidFill>
                  <a:srgbClr val="C00000"/>
                </a:solidFill>
                <a:latin typeface="Berlin Sans FB" pitchFamily="34" charset="0"/>
              </a:rPr>
              <a:t>sale.The</a:t>
            </a:r>
            <a:r>
              <a:rPr lang="en-IN" dirty="0" smtClean="0">
                <a:solidFill>
                  <a:srgbClr val="C00000"/>
                </a:solidFill>
                <a:latin typeface="Berlin Sans FB" pitchFamily="34" charset="0"/>
              </a:rPr>
              <a:t> existing goods may be specific or ascertained or unascertained as follows:</a:t>
            </a:r>
          </a:p>
          <a:p>
            <a:r>
              <a:rPr lang="en-IN" b="1" dirty="0" smtClean="0">
                <a:solidFill>
                  <a:srgbClr val="00B0F0"/>
                </a:solidFill>
              </a:rPr>
              <a:t>a) Specific Goods [Section 2(14)]:</a:t>
            </a:r>
            <a:endParaRPr lang="en-IN" dirty="0" smtClean="0">
              <a:solidFill>
                <a:srgbClr val="00B0F0"/>
              </a:solidFill>
            </a:endParaRPr>
          </a:p>
          <a:p>
            <a:r>
              <a:rPr lang="en-IN" dirty="0" smtClean="0">
                <a:solidFill>
                  <a:srgbClr val="C00000"/>
                </a:solidFill>
                <a:latin typeface="Berlin Sans FB" pitchFamily="34" charset="0"/>
              </a:rPr>
              <a:t>These are the goods which are identified and agreed upon at the time when a contract of sale is made-For </a:t>
            </a:r>
            <a:r>
              <a:rPr lang="en-IN" dirty="0" err="1" smtClean="0">
                <a:solidFill>
                  <a:srgbClr val="C00000"/>
                </a:solidFill>
                <a:latin typeface="Berlin Sans FB" pitchFamily="34" charset="0"/>
              </a:rPr>
              <a:t>example,specified</a:t>
            </a:r>
            <a:r>
              <a:rPr lang="en-IN" dirty="0" smtClean="0">
                <a:solidFill>
                  <a:srgbClr val="C00000"/>
                </a:solidFill>
                <a:latin typeface="Berlin Sans FB" pitchFamily="34" charset="0"/>
              </a:rPr>
              <a:t> </a:t>
            </a:r>
            <a:r>
              <a:rPr lang="en-IN" dirty="0" err="1" smtClean="0">
                <a:solidFill>
                  <a:srgbClr val="C00000"/>
                </a:solidFill>
                <a:latin typeface="Berlin Sans FB" pitchFamily="34" charset="0"/>
              </a:rPr>
              <a:t>TV,VCR,Car,Ring</a:t>
            </a:r>
            <a:r>
              <a:rPr lang="en-IN" dirty="0" smtClean="0">
                <a:solidFill>
                  <a:srgbClr val="C00000"/>
                </a:solidFill>
                <a:latin typeface="Berlin Sans FB" pitchFamily="34" charset="0"/>
              </a:rPr>
              <a:t>.</a:t>
            </a:r>
          </a:p>
          <a:p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Berlin Sans FB" pitchFamily="34" charset="0"/>
              </a:rPr>
              <a:t>b) Ascertained Goods:</a:t>
            </a:r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Goods are said to be ascertained when out of a mass of unascertained </a:t>
            </a:r>
            <a:r>
              <a:rPr lang="en-IN" dirty="0" err="1" smtClean="0">
                <a:latin typeface="Berlin Sans FB" pitchFamily="34" charset="0"/>
              </a:rPr>
              <a:t>goods,the</a:t>
            </a:r>
            <a:r>
              <a:rPr lang="en-IN" dirty="0" smtClean="0">
                <a:latin typeface="Berlin Sans FB" pitchFamily="34" charset="0"/>
              </a:rPr>
              <a:t> quantity extracted for is identified and set aside for  a given </a:t>
            </a:r>
            <a:r>
              <a:rPr lang="en-IN" dirty="0" err="1" smtClean="0">
                <a:latin typeface="Berlin Sans FB" pitchFamily="34" charset="0"/>
              </a:rPr>
              <a:t>contract.Thus,when</a:t>
            </a:r>
            <a:r>
              <a:rPr lang="en-IN" dirty="0" smtClean="0">
                <a:latin typeface="Berlin Sans FB" pitchFamily="34" charset="0"/>
              </a:rPr>
              <a:t> part of the goods lying in bulk are identified and earmarked for </a:t>
            </a:r>
            <a:r>
              <a:rPr lang="en-IN" dirty="0" err="1" smtClean="0">
                <a:latin typeface="Berlin Sans FB" pitchFamily="34" charset="0"/>
              </a:rPr>
              <a:t>sale,such</a:t>
            </a:r>
            <a:r>
              <a:rPr lang="en-IN" dirty="0" smtClean="0">
                <a:latin typeface="Berlin Sans FB" pitchFamily="34" charset="0"/>
              </a:rPr>
              <a:t> goods are termed as ascertained goods.</a:t>
            </a:r>
          </a:p>
          <a:p>
            <a:r>
              <a:rPr lang="en-IN" b="1" dirty="0" smtClean="0">
                <a:latin typeface="Berlin Sans FB" pitchFamily="34" charset="0"/>
              </a:rPr>
              <a:t>c) Unsanctioned Goods:</a:t>
            </a:r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These are the goods which are not identified and agreed upon at the time when a contract of sale is made e.g. goods in stock or lying in lots.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en-IN" b="1" dirty="0" smtClean="0">
                <a:latin typeface="Berlin Sans FB" pitchFamily="34" charset="0"/>
              </a:rPr>
              <a:t>2. Future Goods [Section 2(6)]</a:t>
            </a:r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Future goods mean goods to be manufactured or produced or acquired by the seller after the making of the contract of </a:t>
            </a:r>
            <a:r>
              <a:rPr lang="en-IN" dirty="0" err="1" smtClean="0">
                <a:latin typeface="Berlin Sans FB" pitchFamily="34" charset="0"/>
              </a:rPr>
              <a:t>sale.There</a:t>
            </a:r>
            <a:r>
              <a:rPr lang="en-IN" dirty="0" smtClean="0">
                <a:latin typeface="Berlin Sans FB" pitchFamily="34" charset="0"/>
              </a:rPr>
              <a:t> can be an agreement to sell </a:t>
            </a:r>
            <a:r>
              <a:rPr lang="en-IN" dirty="0" err="1" smtClean="0">
                <a:latin typeface="Berlin Sans FB" pitchFamily="34" charset="0"/>
              </a:rPr>
              <a:t>only.There</a:t>
            </a:r>
            <a:r>
              <a:rPr lang="en-IN" dirty="0" smtClean="0">
                <a:latin typeface="Berlin Sans FB" pitchFamily="34" charset="0"/>
              </a:rPr>
              <a:t> can be no sale in respect of future goods because one cannot sell what he does not possess.</a:t>
            </a:r>
          </a:p>
          <a:p>
            <a:r>
              <a:rPr lang="en-IN" b="1" dirty="0" smtClean="0">
                <a:latin typeface="Berlin Sans FB" pitchFamily="34" charset="0"/>
              </a:rPr>
              <a:t>3. Contingent Goods [Section 6(2)]</a:t>
            </a:r>
            <a:endParaRPr lang="en-IN" dirty="0" smtClean="0">
              <a:latin typeface="Berlin Sans FB" pitchFamily="34" charset="0"/>
            </a:endParaRPr>
          </a:p>
          <a:p>
            <a:r>
              <a:rPr lang="en-IN" dirty="0" smtClean="0">
                <a:latin typeface="Berlin Sans FB" pitchFamily="34" charset="0"/>
              </a:rPr>
              <a:t>These are the goods the acquisition of which by the seller depends upon a contingency which may or may not happen.</a:t>
            </a:r>
          </a:p>
          <a:p>
            <a:endParaRPr lang="en-IN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</TotalTime>
  <Words>191</Words>
  <Application>Microsoft Office PowerPoint</Application>
  <PresentationFormat>On-screen Show (4:3)</PresentationFormat>
  <Paragraphs>15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UNIT 1 BY JAHANAVI DEO B.COM PART 2 M.L ARYA COLLEGE KASBA</vt:lpstr>
      <vt:lpstr>Types of Goods[Section 6] </vt:lpstr>
      <vt:lpstr>Slide 3</vt:lpstr>
      <vt:lpstr>Slide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jahanvi</dc:creator>
  <cp:lastModifiedBy>jahanvi</cp:lastModifiedBy>
  <cp:revision>7</cp:revision>
  <dcterms:created xsi:type="dcterms:W3CDTF">2019-03-22T11:53:00Z</dcterms:created>
  <dcterms:modified xsi:type="dcterms:W3CDTF">2020-03-23T13:02:08Z</dcterms:modified>
</cp:coreProperties>
</file>