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DC68964-E9C6-4653-9C98-D34A471A3861}" type="datetimeFigureOut">
              <a:rPr lang="en-US" smtClean="0"/>
              <a:pPr/>
              <a:t>3/23/2020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1BAE49B6-AB85-4EF6-9B3F-32748535096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C68964-E9C6-4653-9C98-D34A471A3861}"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C68964-E9C6-4653-9C98-D34A471A3861}"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C68964-E9C6-4653-9C98-D34A471A3861}"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C68964-E9C6-4653-9C98-D34A471A3861}"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BAE49B6-AB85-4EF6-9B3F-32748535096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C68964-E9C6-4653-9C98-D34A471A3861}" type="datetimeFigureOut">
              <a:rPr lang="en-US" smtClean="0"/>
              <a:pPr/>
              <a:t>3/23/2020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DC68964-E9C6-4653-9C98-D34A471A3861}" type="datetimeFigureOut">
              <a:rPr lang="en-US" smtClean="0"/>
              <a:pPr/>
              <a:t>3/23/2020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C68964-E9C6-4653-9C98-D34A471A3861}" type="datetimeFigureOut">
              <a:rPr lang="en-US" smtClean="0"/>
              <a:pPr/>
              <a:t>3/23/2020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C68964-E9C6-4653-9C98-D34A471A3861}" type="datetimeFigureOut">
              <a:rPr lang="en-US" smtClean="0"/>
              <a:pPr/>
              <a:t>3/23/2020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C68964-E9C6-4653-9C98-D34A471A3861}" type="datetimeFigureOut">
              <a:rPr lang="en-US" smtClean="0"/>
              <a:pPr/>
              <a:t>3/23/2020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BAE49B6-AB85-4EF6-9B3F-32748535096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C68964-E9C6-4653-9C98-D34A471A3861}" type="datetimeFigureOut">
              <a:rPr lang="en-US" smtClean="0"/>
              <a:pPr/>
              <a:t>3/23/2020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1BAE49B6-AB85-4EF6-9B3F-327485350967}"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C68964-E9C6-4653-9C98-D34A471A3861}" type="datetimeFigureOut">
              <a:rPr lang="en-US" smtClean="0"/>
              <a:pPr/>
              <a:t>3/23/2020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AE49B6-AB85-4EF6-9B3F-327485350967}"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udit" TargetMode="External"/><Relationship Id="rId2" Type="http://schemas.openxmlformats.org/officeDocument/2006/relationships/hyperlink" Target="https://en.wikipedia.org/wiki/Accountancy" TargetMode="External"/><Relationship Id="rId1" Type="http://schemas.openxmlformats.org/officeDocument/2006/relationships/slideLayout" Target="../slideLayouts/slideLayout2.xml"/><Relationship Id="rId5" Type="http://schemas.openxmlformats.org/officeDocument/2006/relationships/hyperlink" Target="https://en.wikipedia.org/wiki/Operational_efficiency" TargetMode="External"/><Relationship Id="rId4" Type="http://schemas.openxmlformats.org/officeDocument/2006/relationships/hyperlink" Target="https://en.wikipedia.org/wiki/Effectivenes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AUDITING</a:t>
            </a:r>
            <a:endParaRPr lang="en-IN" dirty="0"/>
          </a:p>
        </p:txBody>
      </p:sp>
      <p:sp>
        <p:nvSpPr>
          <p:cNvPr id="3" name="Subtitle 2"/>
          <p:cNvSpPr>
            <a:spLocks noGrp="1"/>
          </p:cNvSpPr>
          <p:nvPr>
            <p:ph type="subTitle" idx="1"/>
          </p:nvPr>
        </p:nvSpPr>
        <p:spPr/>
        <p:txBody>
          <a:bodyPr/>
          <a:lstStyle/>
          <a:p>
            <a:pPr algn="l"/>
            <a:r>
              <a:rPr lang="en-IN" dirty="0" smtClean="0"/>
              <a:t>BY </a:t>
            </a:r>
            <a:r>
              <a:rPr lang="en-IN" dirty="0" smtClean="0"/>
              <a:t>JAHANAVI DEO</a:t>
            </a:r>
            <a:endParaRPr lang="en-IN" dirty="0" smtClean="0"/>
          </a:p>
          <a:p>
            <a:pPr algn="l"/>
            <a:r>
              <a:rPr lang="en-IN" dirty="0" smtClean="0"/>
              <a:t>DEPARTMENT OF COMMERCE</a:t>
            </a:r>
          </a:p>
          <a:p>
            <a:pPr algn="l"/>
            <a:r>
              <a:rPr lang="en-IN" smtClean="0"/>
              <a:t>M.L ARYA</a:t>
            </a:r>
            <a:r>
              <a:rPr lang="en-IN" smtClean="0"/>
              <a:t> </a:t>
            </a:r>
            <a:r>
              <a:rPr lang="en-IN" dirty="0" smtClean="0"/>
              <a:t>COLLEGE</a:t>
            </a:r>
            <a:r>
              <a:rPr lang="en-IN" smtClean="0"/>
              <a:t>, </a:t>
            </a:r>
            <a:r>
              <a:rPr lang="en-IN" smtClean="0"/>
              <a:t>KASBA</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Internal check</a:t>
            </a:r>
            <a:endParaRPr lang="en-IN" dirty="0"/>
          </a:p>
        </p:txBody>
      </p:sp>
      <p:sp>
        <p:nvSpPr>
          <p:cNvPr id="3" name="Content Placeholder 2"/>
          <p:cNvSpPr>
            <a:spLocks noGrp="1"/>
          </p:cNvSpPr>
          <p:nvPr>
            <p:ph idx="1"/>
          </p:nvPr>
        </p:nvSpPr>
        <p:spPr/>
        <p:txBody>
          <a:bodyPr>
            <a:normAutofit/>
          </a:bodyPr>
          <a:lstStyle/>
          <a:p>
            <a:r>
              <a:rPr lang="en-IN" sz="2800" dirty="0" smtClean="0">
                <a:latin typeface="Berlin Sans FB" pitchFamily="34" charset="0"/>
              </a:rPr>
              <a:t>Internal control, as defined by </a:t>
            </a:r>
            <a:r>
              <a:rPr lang="en-IN" sz="2800" dirty="0" smtClean="0">
                <a:latin typeface="Berlin Sans FB" pitchFamily="34" charset="0"/>
                <a:hlinkClick r:id="rId2" tooltip="Accountancy"/>
              </a:rPr>
              <a:t>accounting</a:t>
            </a:r>
            <a:r>
              <a:rPr lang="en-IN" sz="2800" dirty="0" smtClean="0">
                <a:latin typeface="Berlin Sans FB" pitchFamily="34" charset="0"/>
              </a:rPr>
              <a:t> and </a:t>
            </a:r>
            <a:r>
              <a:rPr lang="en-IN" sz="2800" dirty="0" smtClean="0">
                <a:latin typeface="Berlin Sans FB" pitchFamily="34" charset="0"/>
                <a:hlinkClick r:id="rId3" tooltip="Audit"/>
              </a:rPr>
              <a:t>auditing</a:t>
            </a:r>
            <a:r>
              <a:rPr lang="en-IN" sz="2800" dirty="0" smtClean="0">
                <a:latin typeface="Berlin Sans FB" pitchFamily="34" charset="0"/>
              </a:rPr>
              <a:t>, is a process for assuring of an organization's objectives in operational </a:t>
            </a:r>
            <a:r>
              <a:rPr lang="en-IN" sz="2800" dirty="0" smtClean="0">
                <a:latin typeface="Berlin Sans FB" pitchFamily="34" charset="0"/>
                <a:hlinkClick r:id="rId4" tooltip="Effectiveness"/>
              </a:rPr>
              <a:t>effectiveness</a:t>
            </a:r>
            <a:r>
              <a:rPr lang="en-IN" sz="2800" dirty="0" smtClean="0">
                <a:latin typeface="Berlin Sans FB" pitchFamily="34" charset="0"/>
              </a:rPr>
              <a:t> and </a:t>
            </a:r>
            <a:r>
              <a:rPr lang="en-IN" sz="2800" dirty="0" smtClean="0">
                <a:latin typeface="Berlin Sans FB" pitchFamily="34" charset="0"/>
                <a:hlinkClick r:id="rId5" tooltip="Operational efficiency"/>
              </a:rPr>
              <a:t>efficiency</a:t>
            </a:r>
            <a:r>
              <a:rPr lang="en-IN" sz="2800" dirty="0" smtClean="0">
                <a:latin typeface="Berlin Sans FB" pitchFamily="34" charset="0"/>
              </a:rPr>
              <a:t>, reliable financial reporting, and compliance with laws, regulations and policies. A broad concept, internal control involves everything that controls risks to an organization.</a:t>
            </a:r>
            <a:endParaRPr lang="en-IN" sz="2800" dirty="0">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418484"/>
          </a:xfrm>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pPr fontAlgn="base"/>
            <a:r>
              <a:rPr lang="en-IN" dirty="0" smtClean="0">
                <a:latin typeface="Berlin Sans FB" pitchFamily="34" charset="0"/>
              </a:rPr>
              <a:t>This technique is an integrate part of the complete system of internal control.</a:t>
            </a:r>
          </a:p>
          <a:p>
            <a:pPr fontAlgn="base"/>
            <a:endParaRPr lang="en-IN" dirty="0" smtClean="0">
              <a:latin typeface="Berlin Sans FB" pitchFamily="34" charset="0"/>
            </a:endParaRPr>
          </a:p>
          <a:p>
            <a:pPr fontAlgn="base"/>
            <a:r>
              <a:rPr lang="en-IN" dirty="0" smtClean="0">
                <a:latin typeface="Berlin Sans FB" pitchFamily="34" charset="0"/>
              </a:rPr>
              <a:t>This technique is related to the division of work among the people maintaining the accounts.</a:t>
            </a:r>
          </a:p>
          <a:p>
            <a:pPr fontAlgn="base"/>
            <a:endParaRPr lang="en-IN" dirty="0" smtClean="0">
              <a:latin typeface="Berlin Sans FB" pitchFamily="34" charset="0"/>
            </a:endParaRPr>
          </a:p>
          <a:p>
            <a:pPr fontAlgn="base"/>
            <a:r>
              <a:rPr lang="en-IN" dirty="0" smtClean="0">
                <a:latin typeface="Berlin Sans FB" pitchFamily="34" charset="0"/>
              </a:rPr>
              <a:t>In this technique, no single employee records any transaction from the beginning to the end.</a:t>
            </a:r>
          </a:p>
          <a:p>
            <a:pPr fontAlgn="base"/>
            <a:endParaRPr lang="en-IN" dirty="0" smtClean="0">
              <a:latin typeface="Berlin Sans FB" pitchFamily="34" charset="0"/>
            </a:endParaRPr>
          </a:p>
          <a:p>
            <a:pPr fontAlgn="base"/>
            <a:r>
              <a:rPr lang="en-IN" dirty="0" smtClean="0">
                <a:latin typeface="Berlin Sans FB" pitchFamily="34" charset="0"/>
              </a:rPr>
              <a:t>In this technique, the work done by every employee is examined independently by another employee.</a:t>
            </a:r>
          </a:p>
          <a:p>
            <a:endParaRPr lang="en-IN" dirty="0">
              <a:latin typeface="Berlin Sans FB" pitchFamily="34" charset="0"/>
            </a:endParaRPr>
          </a:p>
        </p:txBody>
      </p:sp>
      <p:sp>
        <p:nvSpPr>
          <p:cNvPr id="4" name="Rectangle 3"/>
          <p:cNvSpPr/>
          <p:nvPr/>
        </p:nvSpPr>
        <p:spPr>
          <a:xfrm>
            <a:off x="1000100" y="1000108"/>
            <a:ext cx="6858048" cy="523220"/>
          </a:xfrm>
          <a:prstGeom prst="rect">
            <a:avLst/>
          </a:prstGeom>
        </p:spPr>
        <p:txBody>
          <a:bodyPr wrap="square">
            <a:spAutoFit/>
          </a:bodyPr>
          <a:lstStyle/>
          <a:p>
            <a:pPr fontAlgn="base"/>
            <a:r>
              <a:rPr lang="en-IN" sz="2800" b="1" dirty="0">
                <a:latin typeface="Berlin Sans FB" pitchFamily="34" charset="0"/>
              </a:rPr>
              <a:t>Features Or Elements of Internal Check</a:t>
            </a:r>
            <a:endParaRPr lang="en-IN" sz="2800" dirty="0">
              <a:latin typeface="Berlin Sans FB"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229600" cy="5610244"/>
          </a:xfrm>
        </p:spPr>
        <p:txBody>
          <a:bodyPr/>
          <a:lstStyle/>
          <a:p>
            <a:pPr fontAlgn="base"/>
            <a:endParaRPr lang="en-IN" dirty="0" smtClean="0">
              <a:latin typeface="Berlin Sans FB" pitchFamily="34" charset="0"/>
            </a:endParaRPr>
          </a:p>
          <a:p>
            <a:pPr fontAlgn="base"/>
            <a:r>
              <a:rPr lang="en-IN" dirty="0" smtClean="0">
                <a:latin typeface="Berlin Sans FB" pitchFamily="34" charset="0"/>
              </a:rPr>
              <a:t>In this technique, the work done by one employee is complementary to the work done by another employee.</a:t>
            </a:r>
          </a:p>
          <a:p>
            <a:pPr fontAlgn="base"/>
            <a:endParaRPr lang="en-IN" dirty="0" smtClean="0">
              <a:latin typeface="Berlin Sans FB" pitchFamily="34" charset="0"/>
            </a:endParaRPr>
          </a:p>
          <a:p>
            <a:pPr fontAlgn="base"/>
            <a:r>
              <a:rPr lang="en-IN" dirty="0" smtClean="0">
                <a:latin typeface="Berlin Sans FB" pitchFamily="34" charset="0"/>
              </a:rPr>
              <a:t>The aim of this technique is to develop an automatic system for detection of frauds and errors.</a:t>
            </a:r>
          </a:p>
          <a:p>
            <a:pPr fontAlgn="base">
              <a:buNone/>
            </a:pPr>
            <a:endParaRPr lang="en-IN" dirty="0" smtClean="0">
              <a:latin typeface="Berlin Sans FB" pitchFamily="34" charset="0"/>
            </a:endParaRPr>
          </a:p>
          <a:p>
            <a:pPr fontAlgn="base"/>
            <a:r>
              <a:rPr lang="en-IN" dirty="0" smtClean="0">
                <a:latin typeface="Berlin Sans FB" pitchFamily="34" charset="0"/>
              </a:rPr>
              <a:t>In this technique, the work of book-keeping and accountancy is mechanised to the maximum possible extent.</a:t>
            </a:r>
          </a:p>
          <a:p>
            <a:endParaRPr lang="en-IN" dirty="0">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latin typeface="Berlin Sans FB" pitchFamily="34" charset="0"/>
              </a:rPr>
              <a:t>(1) To prevent frauds and errors:</a:t>
            </a:r>
            <a:r>
              <a:rPr lang="en-IN" dirty="0" smtClean="0">
                <a:latin typeface="Berlin Sans FB" pitchFamily="34" charset="0"/>
              </a:rPr>
              <a:t> The main objective of internal check is to establish a system which makes fraud impossible or very difficult to commit and hence employees are dissuaded against committing frauds. In the same manner the prevention of errors is also one of its objectives since in this technique there is provision for compulsory examination of work done by one employee by another.</a:t>
            </a:r>
            <a:endParaRPr lang="en-IN" dirty="0">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lstStyle/>
          <a:p>
            <a:r>
              <a:rPr lang="en-IN" b="1" dirty="0" smtClean="0">
                <a:latin typeface="Berlin Sans FB" pitchFamily="34" charset="0"/>
              </a:rPr>
              <a:t>(2) Determination of responsibility:</a:t>
            </a:r>
            <a:r>
              <a:rPr lang="en-IN" dirty="0" smtClean="0">
                <a:latin typeface="Berlin Sans FB" pitchFamily="34" charset="0"/>
              </a:rPr>
              <a:t> The determination of responsibilities of employees is also one of the objectives of internal check. In this system work is divided in such a manner so that in case of frauds and errors the related officers can be held responsible.</a:t>
            </a:r>
          </a:p>
          <a:p>
            <a:endParaRPr lang="en-IN" dirty="0" smtClean="0">
              <a:latin typeface="Berlin Sans FB" pitchFamily="34" charset="0"/>
            </a:endParaRPr>
          </a:p>
          <a:p>
            <a:r>
              <a:rPr lang="en-IN" b="1" dirty="0" smtClean="0">
                <a:latin typeface="Berlin Sans FB" pitchFamily="34" charset="0"/>
              </a:rPr>
              <a:t>(3) To prevent omissions in accounting:</a:t>
            </a:r>
            <a:r>
              <a:rPr lang="en-IN" dirty="0" smtClean="0">
                <a:latin typeface="Berlin Sans FB" pitchFamily="34" charset="0"/>
              </a:rPr>
              <a:t> The aim of this system is to bring about discipline in accounting so that no transaction is omitted from being recorded in the books of accounts.</a:t>
            </a:r>
          </a:p>
          <a:p>
            <a:endParaRPr lang="en-IN" dirty="0">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a:bodyPr>
          <a:lstStyle/>
          <a:p>
            <a:endParaRPr lang="en-IN" dirty="0" smtClean="0">
              <a:latin typeface="Berlin Sans FB" pitchFamily="34" charset="0"/>
            </a:endParaRPr>
          </a:p>
          <a:p>
            <a:r>
              <a:rPr lang="en-IN" b="1" dirty="0" smtClean="0">
                <a:latin typeface="Berlin Sans FB" pitchFamily="34" charset="0"/>
              </a:rPr>
              <a:t>(4) To increase the efficiency of employees:</a:t>
            </a:r>
            <a:r>
              <a:rPr lang="en-IN" dirty="0" smtClean="0">
                <a:latin typeface="Berlin Sans FB" pitchFamily="34" charset="0"/>
              </a:rPr>
              <a:t> The aim of the internal check system is to divide the work into various parts and assigning it to those employees who are efficient in doing such work. In this manner, this system is also adopted in order to increase the efficiency of employees.</a:t>
            </a:r>
          </a:p>
          <a:p>
            <a:r>
              <a:rPr lang="en-IN" b="1" dirty="0" smtClean="0">
                <a:latin typeface="Berlin Sans FB" pitchFamily="34" charset="0"/>
              </a:rPr>
              <a:t>(5) Quick preparation of final accounts:</a:t>
            </a:r>
            <a:r>
              <a:rPr lang="en-IN" dirty="0" smtClean="0">
                <a:latin typeface="Berlin Sans FB" pitchFamily="34" charset="0"/>
              </a:rPr>
              <a:t> The aim of this technique to prepare an organisation structure of the accounting department in such a way that the accounting work can be done in an efficient and error free manner, and at the end of the financial year the final accounts can be prepared as quickly as possible.</a:t>
            </a:r>
            <a:endParaRPr lang="en-IN" dirty="0">
              <a:latin typeface="Berlin Sans FB"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latin typeface="Berlin Sans FB" pitchFamily="34" charset="0"/>
              </a:rPr>
              <a:t>(6) To case the audit work:</a:t>
            </a:r>
            <a:r>
              <a:rPr lang="en-IN" dirty="0" smtClean="0">
                <a:latin typeface="Berlin Sans FB" pitchFamily="34" charset="0"/>
              </a:rPr>
              <a:t> The internal check system is also adopted in order to make the audit work easier. In organisations where this system is implemented the auditor can resort to test checking in his examination.</a:t>
            </a:r>
            <a:endParaRPr lang="en-IN" dirty="0">
              <a:latin typeface="Berlin Sans FB"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TotalTime>
  <Words>177</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AUDITING</vt:lpstr>
      <vt:lpstr>Internal check</vt:lpstr>
      <vt:lpstr>      </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AUDITING</dc:title>
  <dc:creator>jahanvi</dc:creator>
  <cp:lastModifiedBy>jahanvi</cp:lastModifiedBy>
  <cp:revision>4</cp:revision>
  <dcterms:created xsi:type="dcterms:W3CDTF">2020-03-01T14:30:02Z</dcterms:created>
  <dcterms:modified xsi:type="dcterms:W3CDTF">2020-03-23T10:14:04Z</dcterms:modified>
</cp:coreProperties>
</file>