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2"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17" name="Footer Placeholder 16"/>
          <p:cNvSpPr>
            <a:spLocks noGrp="1"/>
          </p:cNvSpPr>
          <p:nvPr>
            <p:ph type="ftr" sz="quarter" idx="11"/>
          </p:nvPr>
        </p:nvSpPr>
        <p:spPr/>
        <p:txBody>
          <a:bodyPr/>
          <a:lstStyle>
            <a:extLst/>
          </a:lstStyle>
          <a:p>
            <a:endParaRPr lang="en-IN"/>
          </a:p>
        </p:txBody>
      </p:sp>
      <p:sp>
        <p:nvSpPr>
          <p:cNvPr id="29" name="Slide Number Placeholder 28"/>
          <p:cNvSpPr>
            <a:spLocks noGrp="1"/>
          </p:cNvSpPr>
          <p:nvPr>
            <p:ph type="sldNum" sz="quarter" idx="12"/>
          </p:nvPr>
        </p:nvSpPr>
        <p:spPr/>
        <p:txBody>
          <a:bodyPr/>
          <a:lstStyle>
            <a:extLst/>
          </a:lstStyle>
          <a:p>
            <a:fld id="{C7E6C3B7-28B0-4C3E-B9AE-A6F62FC6A722}" type="slidenum">
              <a:rPr lang="en-IN" smtClean="0"/>
              <a:pPr/>
              <a:t>‹#›</a:t>
            </a:fld>
            <a:endParaRPr lang="en-IN"/>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7E6C3B7-28B0-4C3E-B9AE-A6F62FC6A72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7E6C3B7-28B0-4C3E-B9AE-A6F62FC6A72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7E6C3B7-28B0-4C3E-B9AE-A6F62FC6A72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7E6C3B7-28B0-4C3E-B9AE-A6F62FC6A722}" type="slidenum">
              <a:rPr lang="en-IN" smtClean="0"/>
              <a:pPr/>
              <a:t>‹#›</a:t>
            </a:fld>
            <a:endParaRPr lang="en-IN"/>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7E6C3B7-28B0-4C3E-B9AE-A6F62FC6A72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C7E6C3B7-28B0-4C3E-B9AE-A6F62FC6A722}" type="slidenum">
              <a:rPr lang="en-IN" smtClean="0"/>
              <a:pPr/>
              <a:t>‹#›</a:t>
            </a:fld>
            <a:endParaRPr lang="en-IN"/>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C7E6C3B7-28B0-4C3E-B9AE-A6F62FC6A72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C7E6C3B7-28B0-4C3E-B9AE-A6F62FC6A72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3CFB99B-228E-4EE2-9AAD-0E8BCC6A6969}" type="datetimeFigureOut">
              <a:rPr lang="en-US" smtClean="0"/>
              <a:pPr/>
              <a:t>3/23/2020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7E6C3B7-28B0-4C3E-B9AE-A6F62FC6A72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03CFB99B-228E-4EE2-9AAD-0E8BCC6A6969}" type="datetimeFigureOut">
              <a:rPr lang="en-US" smtClean="0"/>
              <a:pPr/>
              <a:t>3/23/2020</a:t>
            </a:fld>
            <a:endParaRPr lang="en-IN"/>
          </a:p>
        </p:txBody>
      </p:sp>
      <p:sp>
        <p:nvSpPr>
          <p:cNvPr id="6" name="Footer Placeholder 5"/>
          <p:cNvSpPr>
            <a:spLocks noGrp="1"/>
          </p:cNvSpPr>
          <p:nvPr>
            <p:ph type="ftr" sz="quarter" idx="11"/>
          </p:nvPr>
        </p:nvSpPr>
        <p:spPr>
          <a:xfrm>
            <a:off x="914400" y="55499"/>
            <a:ext cx="5562600" cy="365125"/>
          </a:xfrm>
        </p:spPr>
        <p:txBody>
          <a:bodyPr/>
          <a:lstStyle>
            <a:extLst/>
          </a:lstStyle>
          <a:p>
            <a:endParaRPr lang="en-IN"/>
          </a:p>
        </p:txBody>
      </p:sp>
      <p:sp>
        <p:nvSpPr>
          <p:cNvPr id="7" name="Slide Number Placeholder 6"/>
          <p:cNvSpPr>
            <a:spLocks noGrp="1"/>
          </p:cNvSpPr>
          <p:nvPr>
            <p:ph type="sldNum" sz="quarter" idx="12"/>
          </p:nvPr>
        </p:nvSpPr>
        <p:spPr>
          <a:xfrm>
            <a:off x="8610600" y="55499"/>
            <a:ext cx="457200" cy="365125"/>
          </a:xfrm>
        </p:spPr>
        <p:txBody>
          <a:bodyPr/>
          <a:lstStyle>
            <a:extLst/>
          </a:lstStyle>
          <a:p>
            <a:fld id="{C7E6C3B7-28B0-4C3E-B9AE-A6F62FC6A72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3CFB99B-228E-4EE2-9AAD-0E8BCC6A6969}" type="datetimeFigureOut">
              <a:rPr lang="en-US" smtClean="0"/>
              <a:pPr/>
              <a:t>3/23/2020</a:t>
            </a:fld>
            <a:endParaRPr lang="en-IN"/>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IN"/>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7E6C3B7-28B0-4C3E-B9AE-A6F62FC6A722}"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Money and Banking</a:t>
            </a:r>
            <a:endParaRPr lang="en-IN" dirty="0"/>
          </a:p>
        </p:txBody>
      </p:sp>
      <p:sp>
        <p:nvSpPr>
          <p:cNvPr id="3" name="Text Placeholder 2"/>
          <p:cNvSpPr>
            <a:spLocks noGrp="1"/>
          </p:cNvSpPr>
          <p:nvPr>
            <p:ph type="body" idx="1"/>
          </p:nvPr>
        </p:nvSpPr>
        <p:spPr/>
        <p:txBody>
          <a:bodyPr>
            <a:normAutofit fontScale="62500" lnSpcReduction="20000"/>
          </a:bodyPr>
          <a:lstStyle/>
          <a:p>
            <a:pPr algn="l"/>
            <a:r>
              <a:rPr lang="en-IN" dirty="0" smtClean="0"/>
              <a:t>By </a:t>
            </a:r>
            <a:r>
              <a:rPr lang="en-IN" dirty="0" err="1" smtClean="0"/>
              <a:t>Jahanavi</a:t>
            </a:r>
            <a:r>
              <a:rPr lang="en-IN" dirty="0" smtClean="0"/>
              <a:t> </a:t>
            </a:r>
            <a:r>
              <a:rPr lang="en-IN" dirty="0" err="1" smtClean="0"/>
              <a:t>Deo</a:t>
            </a:r>
            <a:endParaRPr lang="en-IN" dirty="0" smtClean="0"/>
          </a:p>
          <a:p>
            <a:pPr algn="l"/>
            <a:r>
              <a:rPr lang="en-IN" dirty="0" err="1" smtClean="0"/>
              <a:t>Bcom</a:t>
            </a:r>
            <a:r>
              <a:rPr lang="en-IN" dirty="0" smtClean="0"/>
              <a:t> 2</a:t>
            </a:r>
          </a:p>
          <a:p>
            <a:pPr algn="l"/>
            <a:r>
              <a:rPr lang="en-IN" dirty="0" smtClean="0"/>
              <a:t>Department of Commerce</a:t>
            </a:r>
          </a:p>
          <a:p>
            <a:pPr algn="l"/>
            <a:r>
              <a:rPr lang="en-IN" dirty="0" smtClean="0"/>
              <a:t>M.L </a:t>
            </a:r>
            <a:r>
              <a:rPr lang="en-IN" dirty="0" err="1" smtClean="0"/>
              <a:t>AryaCollege,Kasba</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 Primary Functions:</a:t>
            </a:r>
            <a:br>
              <a:rPr lang="en-IN" b="1" dirty="0" smtClean="0"/>
            </a:br>
            <a:endParaRPr lang="en-IN" dirty="0"/>
          </a:p>
        </p:txBody>
      </p:sp>
      <p:sp>
        <p:nvSpPr>
          <p:cNvPr id="3" name="Content Placeholder 2"/>
          <p:cNvSpPr>
            <a:spLocks noGrp="1"/>
          </p:cNvSpPr>
          <p:nvPr>
            <p:ph idx="1"/>
          </p:nvPr>
        </p:nvSpPr>
        <p:spPr/>
        <p:txBody>
          <a:bodyPr>
            <a:normAutofit lnSpcReduction="10000"/>
          </a:bodyPr>
          <a:lstStyle/>
          <a:p>
            <a:r>
              <a:rPr lang="en-IN" b="1" dirty="0" smtClean="0"/>
              <a:t>1. It accepts deposits:</a:t>
            </a:r>
          </a:p>
          <a:p>
            <a:r>
              <a:rPr lang="en-IN" dirty="0" smtClean="0"/>
              <a:t>A commercial bank accepts deposits in the form of current, savings and fixed deposits. It collects the surplus balances of the Individuals, firms and finances the temporary needs of commercial transactions. The first task is, therefore, the collection of the savings of the public. The bank does this by accepting deposits from its customers. Deposits are the lifeline of banks.</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fontAlgn="base"/>
            <a:r>
              <a:rPr lang="en-IN" b="1" dirty="0" smtClean="0"/>
              <a:t>Deposits are of three types as under:</a:t>
            </a:r>
            <a:endParaRPr lang="en-IN" dirty="0" smtClean="0"/>
          </a:p>
          <a:p>
            <a:pPr fontAlgn="base"/>
            <a:r>
              <a:rPr lang="en-IN" b="1" dirty="0" smtClean="0"/>
              <a:t>(</a:t>
            </a:r>
            <a:r>
              <a:rPr lang="en-IN" b="1" dirty="0" err="1" smtClean="0"/>
              <a:t>i</a:t>
            </a:r>
            <a:r>
              <a:rPr lang="en-IN" b="1" dirty="0" smtClean="0"/>
              <a:t>) Current account deposits:</a:t>
            </a:r>
            <a:endParaRPr lang="en-IN" cap="all" dirty="0" smtClean="0"/>
          </a:p>
          <a:p>
            <a:pPr fontAlgn="base"/>
            <a:r>
              <a:rPr lang="en-IN" dirty="0" smtClean="0"/>
              <a:t>Such deposits are payable on demand and are, therefore, called demand deposits. These can be withdrawn by the depositors any number of times depending upon the balance in the account. The bank does not pay any Interest on these deposits but provides cheque facilities. These accounts are generally maintained by businessmen and Industrialists who receive and make business payments of large amounts through cheques.</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pPr fontAlgn="base"/>
            <a:r>
              <a:rPr lang="en-IN" b="1" dirty="0" smtClean="0"/>
              <a:t>(ii) Fixed deposits (Time deposits):</a:t>
            </a:r>
            <a:endParaRPr lang="en-IN" dirty="0" smtClean="0"/>
          </a:p>
          <a:p>
            <a:pPr fontAlgn="base"/>
            <a:r>
              <a:rPr lang="en-IN" dirty="0" smtClean="0"/>
              <a:t>Fixed deposits have a fixed period of maturity and are referred to as time deposits. These are deposits for a fixed term, i.e., period of time ranging from a few days to a few years. These are neither payable on demand nor they enjoy cheque facilities.</a:t>
            </a:r>
          </a:p>
          <a:p>
            <a:pPr fontAlgn="base"/>
            <a:r>
              <a:rPr lang="en-IN" dirty="0" smtClean="0"/>
              <a:t>They can be withdrawn only after the maturity of the specified fixed period. They carry higher rate of interest. They are not treated as a part of money supply Recurring deposit in which a regular deposit of an agreed sum is made is also a variant of fixed deposits.</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fontAlgn="base"/>
            <a:r>
              <a:rPr lang="en-IN" b="1" dirty="0" smtClean="0"/>
              <a:t>(iii) Savings account deposits:</a:t>
            </a:r>
            <a:endParaRPr lang="en-IN" dirty="0" smtClean="0"/>
          </a:p>
          <a:p>
            <a:pPr fontAlgn="base"/>
            <a:r>
              <a:rPr lang="en-IN" dirty="0" smtClean="0"/>
              <a:t>These are deposits whose main objective is to save. Savings account is most suitable for individual households. They combine the features of both current account and fixed deposits. They are payable on demand and also withdraw able by cheque. But bank gives this facility with some restrictions, e.g., a bank may allow four or five cheques in a month. Interest paid on savings account deposits in lesser than that of fixed deposit.</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TotalTime>
  <Words>372</Words>
  <Application>Microsoft Office PowerPoint</Application>
  <PresentationFormat>On-screen Show (4:3)</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Metro</vt:lpstr>
      <vt:lpstr>Money and Banking</vt:lpstr>
      <vt:lpstr> Primary Functions: </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and Banking</dc:title>
  <dc:creator>jahanvi</dc:creator>
  <cp:lastModifiedBy>jahanvi</cp:lastModifiedBy>
  <cp:revision>2</cp:revision>
  <dcterms:created xsi:type="dcterms:W3CDTF">2019-11-12T12:56:25Z</dcterms:created>
  <dcterms:modified xsi:type="dcterms:W3CDTF">2020-03-23T13:29:59Z</dcterms:modified>
</cp:coreProperties>
</file>