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3" r:id="rId7"/>
    <p:sldId id="26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386FCD3-4AF2-4333-A40D-CF7D6CD200C0}" type="datetimeFigureOut">
              <a:rPr lang="en-US" smtClean="0"/>
              <a:t>15-04-2020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09E0631-E4BB-4EB4-B941-5F6569C31F7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386FCD3-4AF2-4333-A40D-CF7D6CD200C0}" type="datetimeFigureOut">
              <a:rPr lang="en-US" smtClean="0"/>
              <a:t>15-04-2020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9E0631-E4BB-4EB4-B941-5F6569C31F7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386FCD3-4AF2-4333-A40D-CF7D6CD200C0}" type="datetimeFigureOut">
              <a:rPr lang="en-US" smtClean="0"/>
              <a:t>15-04-2020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9E0631-E4BB-4EB4-B941-5F6569C31F7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386FCD3-4AF2-4333-A40D-CF7D6CD200C0}" type="datetimeFigureOut">
              <a:rPr lang="en-US" smtClean="0"/>
              <a:t>15-04-2020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9E0631-E4BB-4EB4-B941-5F6569C31F7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386FCD3-4AF2-4333-A40D-CF7D6CD200C0}" type="datetimeFigureOut">
              <a:rPr lang="en-US" smtClean="0"/>
              <a:t>15-04-2020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9E0631-E4BB-4EB4-B941-5F6569C31F7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386FCD3-4AF2-4333-A40D-CF7D6CD200C0}" type="datetimeFigureOut">
              <a:rPr lang="en-US" smtClean="0"/>
              <a:t>15-04-2020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9E0631-E4BB-4EB4-B941-5F6569C31F7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386FCD3-4AF2-4333-A40D-CF7D6CD200C0}" type="datetimeFigureOut">
              <a:rPr lang="en-US" smtClean="0"/>
              <a:t>15-04-2020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9E0631-E4BB-4EB4-B941-5F6569C31F7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386FCD3-4AF2-4333-A40D-CF7D6CD200C0}" type="datetimeFigureOut">
              <a:rPr lang="en-US" smtClean="0"/>
              <a:t>15-04-2020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9E0631-E4BB-4EB4-B941-5F6569C31F7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86FCD3-4AF2-4333-A40D-CF7D6CD200C0}" type="datetimeFigureOut">
              <a:rPr lang="en-US" smtClean="0"/>
              <a:t>15-04-2020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9E0631-E4BB-4EB4-B941-5F6569C31F7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386FCD3-4AF2-4333-A40D-CF7D6CD200C0}" type="datetimeFigureOut">
              <a:rPr lang="en-US" smtClean="0"/>
              <a:t>15-04-2020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9E0631-E4BB-4EB4-B941-5F6569C31F7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386FCD3-4AF2-4333-A40D-CF7D6CD200C0}" type="datetimeFigureOut">
              <a:rPr lang="en-US" smtClean="0"/>
              <a:t>15-04-2020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809E0631-E4BB-4EB4-B941-5F6569C31F72}"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386FCD3-4AF2-4333-A40D-CF7D6CD200C0}" type="datetimeFigureOut">
              <a:rPr lang="en-US" smtClean="0"/>
              <a:t>15-04-2020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09E0631-E4BB-4EB4-B941-5F6569C31F72}"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 PART II (H) </a:t>
            </a:r>
            <a:r>
              <a:rPr lang="en-US" dirty="0" smtClean="0"/>
              <a:t>15 </a:t>
            </a:r>
            <a:r>
              <a:rPr lang="en-US" dirty="0" smtClean="0"/>
              <a:t>APRIL 2020</a:t>
            </a:r>
            <a:endParaRPr lang="en-US" dirty="0"/>
          </a:p>
        </p:txBody>
      </p:sp>
      <p:sp>
        <p:nvSpPr>
          <p:cNvPr id="3" name="Subtitle 2"/>
          <p:cNvSpPr>
            <a:spLocks noGrp="1"/>
          </p:cNvSpPr>
          <p:nvPr>
            <p:ph type="subTitle" idx="1"/>
          </p:nvPr>
        </p:nvSpPr>
        <p:spPr/>
        <p:txBody>
          <a:bodyPr/>
          <a:lstStyle/>
          <a:p>
            <a:pPr algn="ctr"/>
            <a:r>
              <a:rPr lang="en-US" b="1" dirty="0" smtClean="0"/>
              <a:t>KUMARI RANJEETA</a:t>
            </a:r>
          </a:p>
          <a:p>
            <a:pPr algn="ctr"/>
            <a:r>
              <a:rPr lang="en-US" b="1" dirty="0" smtClean="0"/>
              <a:t>GUEST FACULTY</a:t>
            </a:r>
          </a:p>
          <a:p>
            <a:pPr algn="ctr"/>
            <a:r>
              <a:rPr lang="en-US" b="1" dirty="0" smtClean="0"/>
              <a:t>M. L. ARYA COLLEGE, DEPTT. OF PSYCHOLOGY</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15 </a:t>
            </a:r>
            <a:r>
              <a:rPr lang="en-US" sz="2800" b="1" dirty="0" smtClean="0">
                <a:solidFill>
                  <a:schemeClr val="tx1"/>
                </a:solidFill>
              </a:rPr>
              <a:t>APRIL 2020</a:t>
            </a:r>
            <a:br>
              <a:rPr lang="en-US" sz="2800" b="1" dirty="0" smtClean="0">
                <a:solidFill>
                  <a:schemeClr val="tx1"/>
                </a:solidFill>
              </a:rPr>
            </a:br>
            <a:r>
              <a:rPr lang="en-US" sz="2800" b="1" dirty="0" smtClean="0">
                <a:solidFill>
                  <a:schemeClr val="tx1"/>
                </a:solidFill>
              </a:rPr>
              <a:t>B.A. PART II (H) PAPER IV, UNIT IV, ATTITUDE</a:t>
            </a:r>
            <a:endParaRPr lang="en-US" sz="2800" dirty="0"/>
          </a:p>
        </p:txBody>
      </p:sp>
      <p:sp>
        <p:nvSpPr>
          <p:cNvPr id="3" name="Content Placeholder 2"/>
          <p:cNvSpPr>
            <a:spLocks noGrp="1"/>
          </p:cNvSpPr>
          <p:nvPr>
            <p:ph idx="1"/>
          </p:nvPr>
        </p:nvSpPr>
        <p:spPr/>
        <p:txBody>
          <a:bodyPr>
            <a:normAutofit lnSpcReduction="10000"/>
          </a:bodyPr>
          <a:lstStyle/>
          <a:p>
            <a:pPr algn="ctr">
              <a:buNone/>
            </a:pPr>
            <a:r>
              <a:rPr lang="en-US" b="1" dirty="0" smtClean="0"/>
              <a:t>ATTITUDE AND BELIEF</a:t>
            </a:r>
          </a:p>
          <a:p>
            <a:r>
              <a:rPr lang="en-US" dirty="0" smtClean="0"/>
              <a:t>Research into the origins</a:t>
            </a:r>
            <a:r>
              <a:rPr lang="en-US" dirty="0" smtClean="0"/>
              <a:t>, dynamics, </a:t>
            </a:r>
            <a:r>
              <a:rPr lang="en-US" dirty="0" smtClean="0"/>
              <a:t>and changes of attitudes and beliefs has been carried out by laboratory experiments (studying relatively minor effects), by social surveys and other statistical field studies, by psychometric studies, and occasionally by field experiments. The origins of these socially important predispositions have been sought in the study of parental attitudes, group norms, social influence </a:t>
            </a:r>
            <a:r>
              <a:rPr lang="en-US" dirty="0" smtClean="0"/>
              <a:t>and propaganda, </a:t>
            </a:r>
            <a:r>
              <a:rPr lang="en-US" dirty="0" smtClean="0"/>
              <a:t>and in various aspects </a:t>
            </a:r>
            <a:r>
              <a:rPr lang="en-US" dirty="0" smtClean="0"/>
              <a:t>of personality.</a:t>
            </a:r>
            <a:r>
              <a:rPr lang="en-US" dirty="0" smtClean="0"/>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15 </a:t>
            </a:r>
            <a:r>
              <a:rPr lang="en-US" sz="2800" b="1" dirty="0" smtClean="0">
                <a:solidFill>
                  <a:schemeClr val="tx1"/>
                </a:solidFill>
              </a:rPr>
              <a:t>APRIL 2020</a:t>
            </a:r>
            <a:br>
              <a:rPr lang="en-US" sz="2800" b="1" dirty="0" smtClean="0">
                <a:solidFill>
                  <a:schemeClr val="tx1"/>
                </a:solidFill>
              </a:rPr>
            </a:br>
            <a:r>
              <a:rPr lang="en-US" sz="2800" b="1" dirty="0" smtClean="0">
                <a:solidFill>
                  <a:schemeClr val="tx1"/>
                </a:solidFill>
              </a:rPr>
              <a:t>B.A. PART II (H) PAPER IV, UNIT IV, ATTITUDE</a:t>
            </a:r>
            <a:endParaRPr lang="en-US" sz="2800" dirty="0"/>
          </a:p>
        </p:txBody>
      </p:sp>
      <p:sp>
        <p:nvSpPr>
          <p:cNvPr id="3" name="Content Placeholder 2"/>
          <p:cNvSpPr>
            <a:spLocks noGrp="1"/>
          </p:cNvSpPr>
          <p:nvPr>
            <p:ph idx="1"/>
          </p:nvPr>
        </p:nvSpPr>
        <p:spPr/>
        <p:txBody>
          <a:bodyPr>
            <a:normAutofit/>
          </a:bodyPr>
          <a:lstStyle/>
          <a:p>
            <a:r>
              <a:rPr lang="en-US" sz="2800" dirty="0" smtClean="0"/>
              <a:t>The influence of personality has been studied by correlating measured attitudes with individual personality traits and by clinical studies </a:t>
            </a:r>
            <a:r>
              <a:rPr lang="en-US" sz="2800" dirty="0" smtClean="0"/>
              <a:t>of cognitive</a:t>
            </a:r>
            <a:r>
              <a:rPr lang="en-US" sz="2800" dirty="0" smtClean="0"/>
              <a:t> and motivational processes; </a:t>
            </a:r>
            <a:r>
              <a:rPr lang="en-US" sz="2800" dirty="0" smtClean="0"/>
              <a:t>so-called authoritarian</a:t>
            </a:r>
            <a:r>
              <a:rPr lang="en-US" sz="2800" dirty="0" smtClean="0"/>
              <a:t> </a:t>
            </a:r>
            <a:r>
              <a:rPr lang="en-US" sz="2800" dirty="0" err="1" smtClean="0"/>
              <a:t>behaviour</a:t>
            </a:r>
            <a:r>
              <a:rPr lang="en-US" sz="2800" dirty="0" smtClean="0"/>
              <a:t>, for example, has been found to be deeply embedded in the personality of the individual. Early research based on statistical analyses of social attitudes revealed correlations with such factors as radicalism–conservatism</a:t>
            </a:r>
            <a:r>
              <a:rPr lang="en-US" dirty="0" smtClean="0"/>
              <a:t>.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15 </a:t>
            </a:r>
            <a:r>
              <a:rPr lang="en-US" sz="2800" b="1" dirty="0" smtClean="0">
                <a:solidFill>
                  <a:schemeClr val="tx1"/>
                </a:solidFill>
              </a:rPr>
              <a:t>APRIL 2020</a:t>
            </a:r>
            <a:br>
              <a:rPr lang="en-US" sz="2800" b="1" dirty="0" smtClean="0">
                <a:solidFill>
                  <a:schemeClr val="tx1"/>
                </a:solidFill>
              </a:rPr>
            </a:br>
            <a:r>
              <a:rPr lang="en-US" sz="2800" b="1" dirty="0" smtClean="0">
                <a:solidFill>
                  <a:schemeClr val="tx1"/>
                </a:solidFill>
              </a:rPr>
              <a:t>B.A. PART II (H) PAPER IV, UNIT IV, ATTITUDE</a:t>
            </a:r>
            <a:endParaRPr lang="en-US" sz="2800" dirty="0"/>
          </a:p>
        </p:txBody>
      </p:sp>
      <p:sp>
        <p:nvSpPr>
          <p:cNvPr id="3" name="Content Placeholder 2"/>
          <p:cNvSpPr>
            <a:spLocks noGrp="1"/>
          </p:cNvSpPr>
          <p:nvPr>
            <p:ph idx="1"/>
          </p:nvPr>
        </p:nvSpPr>
        <p:spPr/>
        <p:txBody>
          <a:bodyPr/>
          <a:lstStyle/>
          <a:p>
            <a:r>
              <a:rPr lang="en-US" sz="2800" dirty="0" smtClean="0"/>
              <a:t>Later research on consistency provided extensive laboratory evidence of consistency but little evidence of it in actual political </a:t>
            </a:r>
            <a:r>
              <a:rPr lang="en-US" sz="2800" dirty="0" err="1" smtClean="0"/>
              <a:t>behaviour</a:t>
            </a:r>
            <a:r>
              <a:rPr lang="en-US" sz="2800" dirty="0" smtClean="0"/>
              <a:t> (e.g., in attitudes on different political issues</a:t>
            </a:r>
            <a:r>
              <a:rPr lang="en-US" sz="2800" dirty="0" smtClean="0"/>
              <a:t>). </a:t>
            </a:r>
            <a:r>
              <a:rPr lang="en-US" sz="2800" dirty="0" smtClean="0"/>
              <a:t>Attitudes are the positive or negative evaluations made about people, issues, or objects. For example, in an organizational setting, employees might hold attitudes toward their employer or coworkers, toward workplace issues or regulations, and toward the job itself.</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15 </a:t>
            </a:r>
            <a:r>
              <a:rPr lang="en-US" sz="2800" b="1" dirty="0" smtClean="0">
                <a:solidFill>
                  <a:schemeClr val="tx1"/>
                </a:solidFill>
              </a:rPr>
              <a:t>APRIL 2020</a:t>
            </a:r>
            <a:br>
              <a:rPr lang="en-US" sz="2800" b="1" dirty="0" smtClean="0">
                <a:solidFill>
                  <a:schemeClr val="tx1"/>
                </a:solidFill>
              </a:rPr>
            </a:br>
            <a:r>
              <a:rPr lang="en-US" sz="2800" b="1" dirty="0" smtClean="0">
                <a:solidFill>
                  <a:schemeClr val="tx1"/>
                </a:solidFill>
              </a:rPr>
              <a:t>B.A. PART II (H) PAPER IV, UNIT IV, ATTITUDE</a:t>
            </a:r>
            <a:endParaRPr lang="en-US" sz="2800" dirty="0"/>
          </a:p>
        </p:txBody>
      </p:sp>
      <p:sp>
        <p:nvSpPr>
          <p:cNvPr id="3" name="Content Placeholder 2"/>
          <p:cNvSpPr>
            <a:spLocks noGrp="1"/>
          </p:cNvSpPr>
          <p:nvPr>
            <p:ph idx="1"/>
          </p:nvPr>
        </p:nvSpPr>
        <p:spPr/>
        <p:txBody>
          <a:bodyPr>
            <a:normAutofit lnSpcReduction="10000"/>
          </a:bodyPr>
          <a:lstStyle/>
          <a:p>
            <a:r>
              <a:rPr lang="en-US" dirty="0" smtClean="0"/>
              <a:t>Attitudes form a central foundation of the way that individuals think about and come to understand the world around them; consequently, they influence and are influenced by people’s beliefs and cognitions</a:t>
            </a:r>
            <a:r>
              <a:rPr lang="en-US" dirty="0" smtClean="0"/>
              <a:t>.</a:t>
            </a:r>
          </a:p>
          <a:p>
            <a:r>
              <a:rPr lang="en-US" b="1" dirty="0" smtClean="0"/>
              <a:t>Attitude Formation</a:t>
            </a:r>
          </a:p>
          <a:p>
            <a:r>
              <a:rPr lang="en-US" dirty="0" smtClean="0"/>
              <a:t>Attitudes form through a variety of processes. Many attitudes are developed through direct experience with an attitude object or learned through processes of operant and classical conditioning. A growing body of evidence suggests that attitudes may also have a genetic basis.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15 </a:t>
            </a:r>
            <a:r>
              <a:rPr lang="en-US" sz="2800" b="1" dirty="0" smtClean="0">
                <a:solidFill>
                  <a:schemeClr val="tx1"/>
                </a:solidFill>
              </a:rPr>
              <a:t>APRIL 2020</a:t>
            </a:r>
            <a:br>
              <a:rPr lang="en-US" sz="2800" b="1" dirty="0" smtClean="0">
                <a:solidFill>
                  <a:schemeClr val="tx1"/>
                </a:solidFill>
              </a:rPr>
            </a:br>
            <a:r>
              <a:rPr lang="en-US" sz="2800" b="1" dirty="0" smtClean="0">
                <a:solidFill>
                  <a:schemeClr val="tx1"/>
                </a:solidFill>
              </a:rPr>
              <a:t>B.A. PART II (H) PAPER IV, UNIT IV, ATTITUDE</a:t>
            </a:r>
            <a:endParaRPr lang="en-US" sz="2800" dirty="0"/>
          </a:p>
        </p:txBody>
      </p:sp>
      <p:sp>
        <p:nvSpPr>
          <p:cNvPr id="3" name="Content Placeholder 2"/>
          <p:cNvSpPr>
            <a:spLocks noGrp="1"/>
          </p:cNvSpPr>
          <p:nvPr>
            <p:ph idx="1"/>
          </p:nvPr>
        </p:nvSpPr>
        <p:spPr/>
        <p:txBody>
          <a:bodyPr>
            <a:normAutofit fontScale="92500" lnSpcReduction="20000"/>
          </a:bodyPr>
          <a:lstStyle/>
          <a:p>
            <a:r>
              <a:rPr lang="en-US" b="1" dirty="0" smtClean="0"/>
              <a:t>Direct experience</a:t>
            </a:r>
            <a:r>
              <a:rPr lang="en-US" dirty="0" smtClean="0"/>
              <a:t>. Attitudes may form through direct experience with a person, issue, or object. Direct interaction with the attitude object contributes to the formation of a positive or negative evaluation. Attitudes formed through direct experience are strong predictors of future behavior.</a:t>
            </a:r>
          </a:p>
          <a:p>
            <a:r>
              <a:rPr lang="en-US" b="1" dirty="0" smtClean="0"/>
              <a:t>Classical conditioning</a:t>
            </a:r>
            <a:r>
              <a:rPr lang="en-US" dirty="0" smtClean="0"/>
              <a:t>. When a positive or negative stimulus is paired repeatedly with an initially neutral attitude object, attitude formation through classical conditioning may occur. When this occurs, the evaluation paired with the neutral stimulus eventually becomes associated with the attitude object itself. Attitude formation through this process often occurs at an unconscious level.</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1673" y="2967335"/>
            <a:ext cx="43226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TotalTime>
  <Words>404</Words>
  <Application>Microsoft Office PowerPoint</Application>
  <PresentationFormat>On-screen Show (4:3)</PresentationFormat>
  <Paragraphs>19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B.A. PART II (H) 15 APRIL 2020</vt:lpstr>
      <vt:lpstr>15 APRIL 2020 B.A. PART II (H) PAPER IV, UNIT IV, ATTITUDE</vt:lpstr>
      <vt:lpstr>15 APRIL 2020 B.A. PART II (H) PAPER IV, UNIT IV, ATTITUDE</vt:lpstr>
      <vt:lpstr>15 APRIL 2020 B.A. PART II (H) PAPER IV, UNIT IV, ATTITUDE</vt:lpstr>
      <vt:lpstr>15 APRIL 2020 B.A. PART II (H) PAPER IV, UNIT IV, ATTITUDE</vt:lpstr>
      <vt:lpstr>15 APRIL 2020 B.A. PART II (H) PAPER IV, UNIT IV, ATTITUDE</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 PART II (H) 15 APRIL 2020</dc:title>
  <dc:creator>smart</dc:creator>
  <cp:lastModifiedBy>smart</cp:lastModifiedBy>
  <cp:revision>2</cp:revision>
  <dcterms:created xsi:type="dcterms:W3CDTF">2020-04-15T05:20:59Z</dcterms:created>
  <dcterms:modified xsi:type="dcterms:W3CDTF">2020-04-15T05:32:34Z</dcterms:modified>
</cp:coreProperties>
</file>