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E663F7-F052-4F63-93A8-D5D2D19D6DDD}" type="datetimeFigureOut">
              <a:rPr lang="en-US" smtClean="0"/>
              <a:t>15-04-2020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575AE5-0303-4F26-AD85-3D3926DCE8F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E663F7-F052-4F63-93A8-D5D2D19D6DDD}"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E663F7-F052-4F63-93A8-D5D2D19D6DDD}"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E663F7-F052-4F63-93A8-D5D2D19D6DDD}"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E663F7-F052-4F63-93A8-D5D2D19D6DDD}"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75AE5-0303-4F26-AD85-3D3926DCE8F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E663F7-F052-4F63-93A8-D5D2D19D6DDD}" type="datetimeFigureOut">
              <a:rPr lang="en-US" smtClean="0"/>
              <a:t>15-04-2020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E663F7-F052-4F63-93A8-D5D2D19D6DDD}" type="datetimeFigureOut">
              <a:rPr lang="en-US" smtClean="0"/>
              <a:t>15-04-2020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E663F7-F052-4F63-93A8-D5D2D19D6DDD}" type="datetimeFigureOut">
              <a:rPr lang="en-US" smtClean="0"/>
              <a:t>15-04-2020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663F7-F052-4F63-93A8-D5D2D19D6DDD}" type="datetimeFigureOut">
              <a:rPr lang="en-US" smtClean="0"/>
              <a:t>15-04-2020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E663F7-F052-4F63-93A8-D5D2D19D6DDD}" type="datetimeFigureOut">
              <a:rPr lang="en-US" smtClean="0"/>
              <a:t>15-04-2020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75AE5-0303-4F26-AD85-3D3926DCE8F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E663F7-F052-4F63-93A8-D5D2D19D6DDD}" type="datetimeFigureOut">
              <a:rPr lang="en-US" smtClean="0"/>
              <a:t>15-04-2020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575AE5-0303-4F26-AD85-3D3926DCE8F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E663F7-F052-4F63-93A8-D5D2D19D6DDD}" type="datetimeFigureOut">
              <a:rPr lang="en-US" smtClean="0"/>
              <a:t>15-04-2020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575AE5-0303-4F26-AD85-3D3926DCE8F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 PART I (H) </a:t>
            </a:r>
            <a:r>
              <a:rPr lang="en-US" dirty="0" smtClean="0"/>
              <a:t>15 </a:t>
            </a:r>
            <a:r>
              <a:rPr lang="en-US" dirty="0" smtClean="0"/>
              <a:t>APRIL 2020</a:t>
            </a:r>
            <a:endParaRPr lang="en-US" dirty="0"/>
          </a:p>
        </p:txBody>
      </p:sp>
      <p:sp>
        <p:nvSpPr>
          <p:cNvPr id="3" name="Subtitle 2"/>
          <p:cNvSpPr>
            <a:spLocks noGrp="1"/>
          </p:cNvSpPr>
          <p:nvPr>
            <p:ph type="subTitle" idx="1"/>
          </p:nvPr>
        </p:nvSpPr>
        <p:spPr/>
        <p:txBody>
          <a:bodyPr/>
          <a:lstStyle/>
          <a:p>
            <a:pPr algn="ctr"/>
            <a:r>
              <a:rPr lang="en-US" b="1" dirty="0" smtClean="0"/>
              <a:t>KUMARI RANJEETA</a:t>
            </a:r>
          </a:p>
          <a:p>
            <a:pPr algn="ctr"/>
            <a:r>
              <a:rPr lang="en-US" b="1" dirty="0" smtClean="0"/>
              <a:t>GUEST FACULTY</a:t>
            </a:r>
          </a:p>
          <a:p>
            <a:pPr algn="ctr"/>
            <a:r>
              <a:rPr lang="en-US" b="1" dirty="0" smtClean="0"/>
              <a:t>M. L. ARYA COLLEGE, DEPTT. OF PSYCHOLOGY</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dirty="0" smtClean="0"/>
              <a:t>PERCEPTUAL ORGANIZATION</a:t>
            </a:r>
          </a:p>
          <a:p>
            <a:r>
              <a:rPr lang="en-US" dirty="0" smtClean="0"/>
              <a:t>There are </a:t>
            </a:r>
            <a:r>
              <a:rPr lang="en-US" dirty="0" smtClean="0"/>
              <a:t>six main principles of perceptual </a:t>
            </a:r>
            <a:r>
              <a:rPr lang="en-US" dirty="0" smtClean="0"/>
              <a:t>organization</a:t>
            </a:r>
            <a:r>
              <a:rPr lang="en-US" dirty="0" smtClean="0"/>
              <a:t>. The principles are: 1. Closure 2. </a:t>
            </a:r>
            <a:r>
              <a:rPr lang="en-US" dirty="0" err="1" smtClean="0"/>
              <a:t>Pragnanz</a:t>
            </a:r>
            <a:r>
              <a:rPr lang="en-US" dirty="0" smtClean="0"/>
              <a:t> 3. Proximity 4. Similarity 5. Continuity 6. Inclusiveness</a:t>
            </a:r>
            <a:r>
              <a:rPr lang="en-US" dirty="0" smtClean="0"/>
              <a:t>.</a:t>
            </a:r>
          </a:p>
          <a:p>
            <a:pPr fontAlgn="base"/>
            <a:r>
              <a:rPr lang="en-US" b="1" dirty="0" smtClean="0"/>
              <a:t>1. Closure:</a:t>
            </a:r>
          </a:p>
          <a:p>
            <a:pPr fontAlgn="base"/>
            <a:r>
              <a:rPr lang="en-US" dirty="0" smtClean="0"/>
              <a:t>Gestalt psychologists claimed that when we receive sensations that form an incomplete or unfinished visual image or sound, we tend to overlook the incompleteness and perceive the image or sound as a complete or finished unit. This tendency to fill in the gaps is referred to as closure</a:t>
            </a:r>
            <a:r>
              <a:rPr lang="en-US" dirty="0" smtClean="0"/>
              <a:t>.</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b="1" dirty="0" smtClean="0"/>
              <a:t>2. </a:t>
            </a:r>
            <a:r>
              <a:rPr lang="en-US" b="1" dirty="0" err="1" smtClean="0"/>
              <a:t>Pragnanz</a:t>
            </a:r>
            <a:r>
              <a:rPr lang="en-US" b="1" dirty="0" smtClean="0"/>
              <a:t>:</a:t>
            </a:r>
          </a:p>
          <a:p>
            <a:pPr fontAlgn="base"/>
            <a:r>
              <a:rPr lang="en-US" dirty="0" smtClean="0"/>
              <a:t>The term </a:t>
            </a:r>
            <a:r>
              <a:rPr lang="en-US" dirty="0" err="1" smtClean="0"/>
              <a:t>pragnanz</a:t>
            </a:r>
            <a:r>
              <a:rPr lang="en-US" dirty="0" smtClean="0"/>
              <a:t> indicates fullness or completeness. Gestalt psychologists are of the view that the process of perception is dynamic and goes on changing until we reach a stage of perceiving with maximum meaning and completeness. Once we reach this point, the perceived gestalt remains stable. Such a stable gestalt is called a good gestalt</a:t>
            </a:r>
            <a:r>
              <a:rPr lang="en-US" dirty="0" smtClean="0"/>
              <a:t>. </a:t>
            </a:r>
            <a:r>
              <a:rPr lang="en-US" dirty="0" smtClean="0"/>
              <a:t>The perceptual process according to gestalt psychology tends to move towards a good gestalt. This phenomenon is very obvious in the case of children. If once they perceive something, they keep on asking questions about it which may appear silly to an adult. Closure is one basic mechanism which illustrates the principle of </a:t>
            </a:r>
            <a:r>
              <a:rPr lang="en-US" dirty="0" err="1" smtClean="0"/>
              <a:t>pragnanz</a:t>
            </a:r>
            <a:r>
              <a:rPr lang="en-US" dirty="0" smtClean="0"/>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a:bodyPr>
          <a:lstStyle/>
          <a:p>
            <a:r>
              <a:rPr lang="en-US" dirty="0" smtClean="0"/>
              <a:t>Apart from the above principles, other principles which play a role in the </a:t>
            </a:r>
            <a:r>
              <a:rPr lang="en-US" dirty="0" smtClean="0"/>
              <a:t>organization </a:t>
            </a:r>
            <a:r>
              <a:rPr lang="en-US" dirty="0" smtClean="0"/>
              <a:t>of perception are proximity, similarity, continuity, etc. They explain how perception takes place in the presence of a large number of stimuli. Perceptual </a:t>
            </a:r>
            <a:r>
              <a:rPr lang="en-US" dirty="0" smtClean="0"/>
              <a:t>organization</a:t>
            </a:r>
            <a:r>
              <a:rPr lang="en-US" dirty="0" smtClean="0"/>
              <a:t>, under such circumstances, is determined to a great extent by the laws of association-similarity, continuity, etc. These principles are explained with the aid of illustrations below</a:t>
            </a:r>
            <a:r>
              <a:rPr lang="en-US" dirty="0" smtClean="0"/>
              <a:t>.</a:t>
            </a:r>
          </a:p>
          <a:p>
            <a:pPr fontAlgn="base"/>
            <a:r>
              <a:rPr lang="en-US" b="1" dirty="0" smtClean="0"/>
              <a:t>3. Proximity</a:t>
            </a:r>
            <a:r>
              <a:rPr lang="en-US" b="1" dirty="0" smtClean="0"/>
              <a:t>:</a:t>
            </a:r>
          </a:p>
          <a:p>
            <a:pPr fontAlgn="base"/>
            <a:r>
              <a:rPr lang="en-US" dirty="0" smtClean="0"/>
              <a:t>When objects are close to each other, the tendency is to perceive them together rather than separately</a:t>
            </a:r>
            <a:r>
              <a:rPr lang="en-US" dirty="0" smtClean="0"/>
              <a:t>.</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dirty="0" smtClean="0"/>
              <a:t> </a:t>
            </a:r>
            <a:r>
              <a:rPr lang="en-US" b="1" dirty="0" smtClean="0"/>
              <a:t>4. Similarity:</a:t>
            </a:r>
          </a:p>
          <a:p>
            <a:pPr fontAlgn="base"/>
            <a:r>
              <a:rPr lang="en-US" dirty="0" smtClean="0"/>
              <a:t>Similar elements tend to be perceived as belonging together. Stimuli that have the same size, shape and </a:t>
            </a:r>
            <a:r>
              <a:rPr lang="en-US" dirty="0" err="1" smtClean="0"/>
              <a:t>colour</a:t>
            </a:r>
            <a:r>
              <a:rPr lang="en-US" dirty="0" smtClean="0"/>
              <a:t> tend to be perceived as parts of the </a:t>
            </a:r>
            <a:r>
              <a:rPr lang="en-US" dirty="0" smtClean="0"/>
              <a:t>pattern.</a:t>
            </a:r>
          </a:p>
          <a:p>
            <a:pPr fontAlgn="base"/>
            <a:r>
              <a:rPr lang="en-US" b="1" dirty="0" smtClean="0"/>
              <a:t>5. Continuity:</a:t>
            </a:r>
          </a:p>
          <a:p>
            <a:pPr fontAlgn="base"/>
            <a:r>
              <a:rPr lang="en-US" dirty="0" smtClean="0"/>
              <a:t>Anything which extends itself into space in the same shape, size and </a:t>
            </a:r>
            <a:r>
              <a:rPr lang="en-US" dirty="0" err="1" smtClean="0"/>
              <a:t>colour</a:t>
            </a:r>
            <a:r>
              <a:rPr lang="en-US" dirty="0" smtClean="0"/>
              <a:t> without a break is perceived as a whole figure </a:t>
            </a:r>
            <a:r>
              <a:rPr lang="en-US" dirty="0" smtClean="0"/>
              <a:t>For </a:t>
            </a:r>
            <a:r>
              <a:rPr lang="en-US" dirty="0" smtClean="0"/>
              <a:t>example, when several dots form a curved line, an individual may perceive the figure as two different continuous lines irrespective of the factors like proximity and similarity of the dots. Thus, the whole figure is </a:t>
            </a:r>
            <a:r>
              <a:rPr lang="en-US" dirty="0" smtClean="0"/>
              <a:t>organized </a:t>
            </a:r>
            <a:r>
              <a:rPr lang="en-US" dirty="0" smtClean="0"/>
              <a:t>into a continuum though the dots are </a:t>
            </a:r>
            <a:r>
              <a:rPr lang="en-US" dirty="0" smtClean="0"/>
              <a:t>unconnected</a:t>
            </a:r>
            <a:r>
              <a:rPr lang="en-US" dirty="0" smtClean="0"/>
              <a:t> </a:t>
            </a:r>
          </a:p>
          <a:p>
            <a:pPr fontAlgn="base"/>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a:bodyPr>
          <a:lstStyle/>
          <a:p>
            <a:pPr fontAlgn="base"/>
            <a:r>
              <a:rPr lang="en-US" b="1" dirty="0" smtClean="0"/>
              <a:t>6. Inclusiveness:</a:t>
            </a:r>
          </a:p>
          <a:p>
            <a:pPr fontAlgn="base"/>
            <a:r>
              <a:rPr lang="en-US" dirty="0" smtClean="0"/>
              <a:t>The pattern which includes all the elements present in a given figure will be perceived more readily than the other figures. For example, </a:t>
            </a:r>
            <a:r>
              <a:rPr lang="en-US" dirty="0" smtClean="0"/>
              <a:t>the </a:t>
            </a:r>
            <a:r>
              <a:rPr lang="en-US" dirty="0" smtClean="0"/>
              <a:t>hexagonal figure formed by all the dots may be perceived more readily than the square formed by the four middle dots. Single dots at either end act as a fence or enclosure within which all the other elements are included</a:t>
            </a:r>
            <a:r>
              <a:rPr lang="en-US" dirty="0" smtClean="0"/>
              <a:t>. </a:t>
            </a:r>
          </a:p>
          <a:p>
            <a:pPr fontAlgn="base"/>
            <a:r>
              <a:rPr lang="en-US" dirty="0" smtClean="0"/>
              <a:t>We have here examined some of the factors which play a role in the </a:t>
            </a:r>
            <a:r>
              <a:rPr lang="en-US" dirty="0" smtClean="0"/>
              <a:t>organization </a:t>
            </a:r>
            <a:r>
              <a:rPr lang="en-US" dirty="0" smtClean="0"/>
              <a:t>of perception.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lstStyle/>
          <a:p>
            <a:pPr fontAlgn="base"/>
            <a:r>
              <a:rPr lang="en-US" dirty="0" smtClean="0"/>
              <a:t>These principles explain how perception is often independent of characteristics of individual stimuli</a:t>
            </a:r>
            <a:r>
              <a:rPr lang="en-US" dirty="0" smtClean="0"/>
              <a:t>. </a:t>
            </a:r>
            <a:r>
              <a:rPr lang="en-US" dirty="0" smtClean="0"/>
              <a:t>While discussing the phenomena of sensation it was mentioned that often our perception bears very little connection to the actual stimulus situation. We now know that this is because of the fact that perception is a complex and active process influenced by many factors other than stimulus characteristics.</a:t>
            </a:r>
          </a:p>
          <a:p>
            <a:pPr>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TotalTime>
  <Words>461</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B.A. PART I (H) 15 APRIL 2020</vt:lpstr>
      <vt:lpstr>15 APRIL 2020 B.A. PART I (H) PAPER I, UNIT III, ATTENTIONAL AND PERCEPTUAL PROCESS</vt:lpstr>
      <vt:lpstr>15 APRIL 2020 B.A. PART I (H) PAPER I, UNIT III, ATTENTIONAL AND PERCEPTUAL PROCESS</vt:lpstr>
      <vt:lpstr>15 APRIL 2020 B.A. PART I (H) PAPER I, UNIT III, ATTENTIONAL AND PERCEPTUAL PROCESS</vt:lpstr>
      <vt:lpstr>15 APRIL 2020 B.A. PART I (H) PAPER I, UNIT III, ATTENTIONAL AND PERCEPTUAL PROCESS</vt:lpstr>
      <vt:lpstr>15 APRIL 2020 B.A. PART I (H) PAPER I, UNIT III, ATTENTIONAL AND PERCEPTUAL PROCESS</vt:lpstr>
      <vt:lpstr>15 APRIL 2020 B.A. PART I (H) PAPER I, UNIT III, ATTENTIONAL AND PERCEPTUAL PROCESS</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PART I (H) 15 APRIL 2020</dc:title>
  <dc:creator>smart</dc:creator>
  <cp:lastModifiedBy>smart</cp:lastModifiedBy>
  <cp:revision>3</cp:revision>
  <dcterms:created xsi:type="dcterms:W3CDTF">2020-04-15T05:38:08Z</dcterms:created>
  <dcterms:modified xsi:type="dcterms:W3CDTF">2020-04-15T06:08:09Z</dcterms:modified>
</cp:coreProperties>
</file>