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947E29-9AA2-4BE2-BBEC-7E30393A6D05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A64478-E797-45AC-BC93-992AA766E6B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FINANCIAL ACCOUNTING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IN" smtClean="0"/>
              <a:t>BY </a:t>
            </a:r>
            <a:r>
              <a:rPr lang="en-IN" smtClean="0"/>
              <a:t>JAHANAV</a:t>
            </a:r>
            <a:r>
              <a:rPr lang="en-IN" smtClean="0"/>
              <a:t>I DEO</a:t>
            </a:r>
            <a:endParaRPr lang="en-IN" dirty="0" smtClean="0"/>
          </a:p>
          <a:p>
            <a:pPr algn="l"/>
            <a:r>
              <a:rPr lang="en-IN" dirty="0" smtClean="0"/>
              <a:t>DEPARTMENT OF COMMERCE</a:t>
            </a:r>
          </a:p>
          <a:p>
            <a:pPr algn="l"/>
            <a:r>
              <a:rPr lang="en-IN" dirty="0" smtClean="0"/>
              <a:t>M.L ARYA</a:t>
            </a:r>
            <a:r>
              <a:rPr lang="en-IN" dirty="0" smtClean="0"/>
              <a:t> </a:t>
            </a:r>
            <a:r>
              <a:rPr lang="en-IN" dirty="0" smtClean="0"/>
              <a:t>COLLEGE, </a:t>
            </a:r>
            <a:r>
              <a:rPr lang="en-IN" dirty="0" smtClean="0"/>
              <a:t>KASBA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royalty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3543296" cy="484632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Berlin Sans FB" pitchFamily="34" charset="0"/>
              </a:rPr>
              <a:t>A </a:t>
            </a:r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royalty</a:t>
            </a:r>
            <a:r>
              <a:rPr lang="en-IN" dirty="0" smtClean="0">
                <a:solidFill>
                  <a:srgbClr val="002060"/>
                </a:solidFill>
                <a:latin typeface="Berlin Sans FB" pitchFamily="34" charset="0"/>
              </a:rPr>
              <a:t> is a payment made by one party (the licensee or franchisee) to another that owns a particular asset (the licensor or franchisor), for the right to ongoing use of that asset.</a:t>
            </a:r>
          </a:p>
          <a:p>
            <a:endParaRPr lang="en-IN" dirty="0" smtClean="0">
              <a:solidFill>
                <a:srgbClr val="002060"/>
              </a:solidFill>
              <a:latin typeface="Berlin Sans FB" pitchFamily="34" charset="0"/>
            </a:endParaRPr>
          </a:p>
        </p:txBody>
      </p:sp>
      <p:pic>
        <p:nvPicPr>
          <p:cNvPr id="4" name="Picture 3" descr="ROYALT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1571612"/>
            <a:ext cx="3786214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2060"/>
                </a:solidFill>
                <a:latin typeface="Berlin Sans FB" pitchFamily="34" charset="0"/>
              </a:rPr>
              <a:t> Royalties are typically agreed upon as a percentage of gross or net revenues derived from the use of an asset or a fixed price per unit sold of an item of such, but there are also other modes and metrics of compensation.</a:t>
            </a:r>
          </a:p>
          <a:p>
            <a:endParaRPr lang="en-IN" baseline="30000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Berlin Sans FB" pitchFamily="34" charset="0"/>
              </a:rPr>
              <a:t> A </a:t>
            </a:r>
            <a:r>
              <a:rPr lang="en-IN" b="1" dirty="0" smtClean="0">
                <a:solidFill>
                  <a:srgbClr val="002060"/>
                </a:solidFill>
                <a:latin typeface="Berlin Sans FB" pitchFamily="34" charset="0"/>
              </a:rPr>
              <a:t>royalty interest</a:t>
            </a:r>
            <a:r>
              <a:rPr lang="en-IN" dirty="0" smtClean="0">
                <a:solidFill>
                  <a:srgbClr val="002060"/>
                </a:solidFill>
                <a:latin typeface="Berlin Sans FB" pitchFamily="34" charset="0"/>
              </a:rPr>
              <a:t> is the right to collect a stream of future royalty payments.</a:t>
            </a:r>
          </a:p>
          <a:p>
            <a:endParaRPr lang="en-IN" dirty="0">
              <a:solidFill>
                <a:srgbClr val="00206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royalties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>
              <a:latin typeface="Berlin Sans FB" pitchFamily="34" charset="0"/>
            </a:endParaRPr>
          </a:p>
          <a:p>
            <a:endParaRPr lang="en-IN" b="1" dirty="0" smtClean="0">
              <a:latin typeface="Berlin Sans FB" pitchFamily="34" charset="0"/>
            </a:endParaRPr>
          </a:p>
          <a:p>
            <a:endParaRPr lang="en-IN" b="1" dirty="0" smtClean="0">
              <a:latin typeface="Berlin Sans FB" pitchFamily="34" charset="0"/>
            </a:endParaRPr>
          </a:p>
          <a:p>
            <a:endParaRPr lang="en-IN" b="1" dirty="0" smtClean="0">
              <a:latin typeface="Berlin Sans FB" pitchFamily="34" charset="0"/>
            </a:endParaRPr>
          </a:p>
          <a:p>
            <a:endParaRPr lang="en-IN" sz="2000" b="1" dirty="0" smtClean="0">
              <a:latin typeface="Berlin Sans FB" pitchFamily="34" charset="0"/>
            </a:endParaRPr>
          </a:p>
          <a:p>
            <a:endParaRPr lang="en-IN" sz="2000" b="1" dirty="0" smtClean="0">
              <a:latin typeface="Berlin Sans FB" pitchFamily="34" charset="0"/>
            </a:endParaRPr>
          </a:p>
          <a:p>
            <a:r>
              <a:rPr lang="en-IN" sz="2000" b="1" dirty="0" smtClean="0">
                <a:latin typeface="Berlin Sans FB" pitchFamily="34" charset="0"/>
              </a:rPr>
              <a:t>Copyright</a:t>
            </a:r>
            <a:r>
              <a:rPr lang="en-IN" sz="2000" dirty="0" smtClean="0">
                <a:latin typeface="Berlin Sans FB" pitchFamily="34" charset="0"/>
              </a:rPr>
              <a:t> − Copyright provides a legal right to the author (of his book/s), the photographer (on his photographs), or any such kind of intellectual works. Copyright royalty is payable by the publisher (lessee) of a book to the author (</a:t>
            </a:r>
            <a:r>
              <a:rPr lang="en-IN" sz="2000" dirty="0" err="1" smtClean="0">
                <a:latin typeface="Berlin Sans FB" pitchFamily="34" charset="0"/>
              </a:rPr>
              <a:t>lessor</a:t>
            </a:r>
            <a:r>
              <a:rPr lang="en-IN" sz="2000" dirty="0" smtClean="0">
                <a:latin typeface="Berlin Sans FB" pitchFamily="34" charset="0"/>
              </a:rPr>
              <a:t>) of that book or to the photographer, based on the sale made by the publisher.</a:t>
            </a:r>
            <a:endParaRPr lang="en-IN" sz="2000" dirty="0">
              <a:latin typeface="Berlin Sans FB" pitchFamily="34" charset="0"/>
            </a:endParaRPr>
          </a:p>
        </p:txBody>
      </p:sp>
      <p:pic>
        <p:nvPicPr>
          <p:cNvPr id="4" name="Picture 3" descr="royalties_typ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571612"/>
            <a:ext cx="3786214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endParaRPr lang="en-IN" b="1" dirty="0" smtClean="0">
              <a:latin typeface="Berlin Sans FB" pitchFamily="34" charset="0"/>
            </a:endParaRPr>
          </a:p>
          <a:p>
            <a:endParaRPr lang="en-IN" b="1" dirty="0" smtClean="0">
              <a:latin typeface="Berlin Sans FB" pitchFamily="34" charset="0"/>
            </a:endParaRPr>
          </a:p>
          <a:p>
            <a:r>
              <a:rPr lang="en-IN" b="1" dirty="0" smtClean="0">
                <a:latin typeface="Berlin Sans FB" pitchFamily="34" charset="0"/>
              </a:rPr>
              <a:t>Mining Royalty</a:t>
            </a:r>
            <a:r>
              <a:rPr lang="en-IN" dirty="0" smtClean="0">
                <a:latin typeface="Berlin Sans FB" pitchFamily="34" charset="0"/>
              </a:rPr>
              <a:t> − Lessee of a mine or quarry pays royalty to </a:t>
            </a:r>
            <a:r>
              <a:rPr lang="en-IN" dirty="0" err="1" smtClean="0">
                <a:latin typeface="Berlin Sans FB" pitchFamily="34" charset="0"/>
              </a:rPr>
              <a:t>lessor</a:t>
            </a:r>
            <a:r>
              <a:rPr lang="en-IN" dirty="0" smtClean="0">
                <a:latin typeface="Berlin Sans FB" pitchFamily="34" charset="0"/>
              </a:rPr>
              <a:t> of the mine or quarry, which is generally based on the output basis.</a:t>
            </a:r>
          </a:p>
          <a:p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Patent Royalty</a:t>
            </a:r>
            <a:r>
              <a:rPr lang="en-IN" dirty="0" smtClean="0">
                <a:latin typeface="Berlin Sans FB" pitchFamily="34" charset="0"/>
              </a:rPr>
              <a:t> − Patent royalty is paid by the lessee to </a:t>
            </a:r>
            <a:r>
              <a:rPr lang="en-IN" dirty="0" err="1" smtClean="0">
                <a:latin typeface="Berlin Sans FB" pitchFamily="34" charset="0"/>
              </a:rPr>
              <a:t>lessor</a:t>
            </a:r>
            <a:r>
              <a:rPr lang="en-IN" dirty="0" smtClean="0">
                <a:latin typeface="Berlin Sans FB" pitchFamily="34" charset="0"/>
              </a:rPr>
              <a:t> on the basis of output or production of the respective goods.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</TotalTime>
  <Words>66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FINANCIAL ACCOUNTING</vt:lpstr>
      <vt:lpstr>royalty</vt:lpstr>
      <vt:lpstr>Slide 3</vt:lpstr>
      <vt:lpstr>Types of royalties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ACCOUNTING</dc:title>
  <dc:creator>jahanvi</dc:creator>
  <cp:lastModifiedBy>jahanvi</cp:lastModifiedBy>
  <cp:revision>6</cp:revision>
  <dcterms:created xsi:type="dcterms:W3CDTF">2020-03-01T14:53:36Z</dcterms:created>
  <dcterms:modified xsi:type="dcterms:W3CDTF">2020-03-23T13:35:12Z</dcterms:modified>
</cp:coreProperties>
</file>